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257" r:id="rId3"/>
    <p:sldId id="262"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266"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9117BA2F-6174-48AE-8A4B-2F39488575A0}">
          <p14:sldIdLst>
            <p14:sldId id="256"/>
          </p14:sldIdLst>
        </p14:section>
        <p14:section name="Üretken Yapay Zekalar" id="{2D066E75-1799-451B-8819-E6832EBE106E}">
          <p14:sldIdLst>
            <p14:sldId id="257"/>
            <p14:sldId id="262"/>
            <p14:sldId id="267"/>
            <p14:sldId id="268"/>
            <p14:sldId id="269"/>
            <p14:sldId id="270"/>
            <p14:sldId id="271"/>
            <p14:sldId id="272"/>
            <p14:sldId id="273"/>
            <p14:sldId id="274"/>
            <p14:sldId id="275"/>
            <p14:sldId id="276"/>
            <p14:sldId id="277"/>
            <p14:sldId id="278"/>
            <p14:sldId id="279"/>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666"/>
    <a:srgbClr val="3A2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ülay TURAN" userId="800e3cd8-a065-4638-8e17-85d737e94910" providerId="ADAL" clId="{0A8CEADD-D468-4E39-AE4C-85033D8FDE03}"/>
    <pc:docChg chg="modSld">
      <pc:chgData name="Tülay TURAN" userId="800e3cd8-a065-4638-8e17-85d737e94910" providerId="ADAL" clId="{0A8CEADD-D468-4E39-AE4C-85033D8FDE03}" dt="2025-09-11T03:34:35.101" v="0"/>
      <pc:docMkLst>
        <pc:docMk/>
      </pc:docMkLst>
      <pc:sldChg chg="modSp">
        <pc:chgData name="Tülay TURAN" userId="800e3cd8-a065-4638-8e17-85d737e94910" providerId="ADAL" clId="{0A8CEADD-D468-4E39-AE4C-85033D8FDE03}" dt="2025-09-11T03:34:35.101" v="0"/>
        <pc:sldMkLst>
          <pc:docMk/>
          <pc:sldMk cId="4025758876" sldId="266"/>
        </pc:sldMkLst>
        <pc:spChg chg="mod">
          <ac:chgData name="Tülay TURAN" userId="800e3cd8-a065-4638-8e17-85d737e94910" providerId="ADAL" clId="{0A8CEADD-D468-4E39-AE4C-85033D8FDE03}" dt="2025-09-11T03:34:35.101" v="0"/>
          <ac:spMkLst>
            <pc:docMk/>
            <pc:sldMk cId="4025758876" sldId="266"/>
            <ac:spMk id="6" creationId="{00000000-0000-0000-0000-000000000000}"/>
          </ac:spMkLst>
        </pc:spChg>
      </pc:sldChg>
    </pc:docChg>
  </pc:docChgLst>
  <pc:docChgLst>
    <pc:chgData name="Gökhan TURAN" userId="0e498ba1-44a8-465d-ad8d-0fdde761c38f" providerId="ADAL" clId="{F942C35A-F438-409A-A40D-CEB14574BD42}"/>
    <pc:docChg chg="custSel modSld">
      <pc:chgData name="Gökhan TURAN" userId="0e498ba1-44a8-465d-ad8d-0fdde761c38f" providerId="ADAL" clId="{F942C35A-F438-409A-A40D-CEB14574BD42}" dt="2025-09-11T10:16:09.599" v="3"/>
      <pc:docMkLst>
        <pc:docMk/>
      </pc:docMkLst>
      <pc:sldChg chg="addSp delSp">
        <pc:chgData name="Gökhan TURAN" userId="0e498ba1-44a8-465d-ad8d-0fdde761c38f" providerId="ADAL" clId="{F942C35A-F438-409A-A40D-CEB14574BD42}" dt="2025-09-11T10:16:09.599" v="3"/>
        <pc:sldMkLst>
          <pc:docMk/>
          <pc:sldMk cId="4025758876" sldId="266"/>
        </pc:sldMkLst>
        <pc:spChg chg="add del">
          <ac:chgData name="Gökhan TURAN" userId="0e498ba1-44a8-465d-ad8d-0fdde761c38f" providerId="ADAL" clId="{F942C35A-F438-409A-A40D-CEB14574BD42}" dt="2025-09-11T10:16:08.984" v="2" actId="478"/>
          <ac:spMkLst>
            <pc:docMk/>
            <pc:sldMk cId="4025758876" sldId="266"/>
            <ac:spMk id="5" creationId="{17CA37F7-C402-4C8C-92BF-8E52ED1B591E}"/>
          </ac:spMkLst>
        </pc:spChg>
        <pc:spChg chg="del">
          <ac:chgData name="Gökhan TURAN" userId="0e498ba1-44a8-465d-ad8d-0fdde761c38f" providerId="ADAL" clId="{F942C35A-F438-409A-A40D-CEB14574BD42}" dt="2025-09-11T10:13:19.563" v="0" actId="478"/>
          <ac:spMkLst>
            <pc:docMk/>
            <pc:sldMk cId="4025758876" sldId="266"/>
            <ac:spMk id="7" creationId="{62B6A82C-0439-479E-976A-D647CD96780B}"/>
          </ac:spMkLst>
        </pc:spChg>
        <pc:spChg chg="add">
          <ac:chgData name="Gökhan TURAN" userId="0e498ba1-44a8-465d-ad8d-0fdde761c38f" providerId="ADAL" clId="{F942C35A-F438-409A-A40D-CEB14574BD42}" dt="2025-09-11T10:16:09.599" v="3"/>
          <ac:spMkLst>
            <pc:docMk/>
            <pc:sldMk cId="4025758876" sldId="266"/>
            <ac:spMk id="9" creationId="{6CDA100E-B91D-45FC-94AD-54460F61B9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6A497C-F7A4-4595-856F-8C6F670FF3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BAAE30D-AE33-4665-8DD3-1F0CEE73D9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03FB3-266A-4AD6-AA94-20AF8F0C9BDF}" type="datetimeFigureOut">
              <a:rPr lang="tr-TR" smtClean="0"/>
              <a:t>24.03.2026</a:t>
            </a:fld>
            <a:endParaRPr lang="tr-TR"/>
          </a:p>
        </p:txBody>
      </p:sp>
      <p:sp>
        <p:nvSpPr>
          <p:cNvPr id="4" name="Alt Bilgi Yer Tutucusu 3">
            <a:extLst>
              <a:ext uri="{FF2B5EF4-FFF2-40B4-BE49-F238E27FC236}">
                <a16:creationId xmlns:a16="http://schemas.microsoft.com/office/drawing/2014/main" id="{E22CEE3A-A228-4A43-A2AC-1B6F8314ED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4B11809-3947-45E0-B32B-DA12BECE6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6355E-4DC3-41DA-86F7-04C58491EDB9}" type="slidenum">
              <a:rPr lang="tr-TR" smtClean="0"/>
              <a:t>‹#›</a:t>
            </a:fld>
            <a:endParaRPr lang="tr-TR"/>
          </a:p>
        </p:txBody>
      </p:sp>
    </p:spTree>
    <p:extLst>
      <p:ext uri="{BB962C8B-B14F-4D97-AF65-F5344CB8AC3E}">
        <p14:creationId xmlns:p14="http://schemas.microsoft.com/office/powerpoint/2010/main" val="52432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2A23-4CD7-4F72-9C4A-E6121004F3C7}" type="datetimeFigureOut">
              <a:rPr lang="tr-TR" smtClean="0"/>
              <a:t>24.03.2026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5DB8-2A7B-46FE-845B-397EE565D099}" type="slidenum">
              <a:rPr lang="tr-TR" smtClean="0"/>
              <a:t>‹#›</a:t>
            </a:fld>
            <a:endParaRPr lang="tr-TR"/>
          </a:p>
        </p:txBody>
      </p:sp>
    </p:spTree>
    <p:extLst>
      <p:ext uri="{BB962C8B-B14F-4D97-AF65-F5344CB8AC3E}">
        <p14:creationId xmlns:p14="http://schemas.microsoft.com/office/powerpoint/2010/main" val="401453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0858FDD-E8E5-4BEB-935B-1458975E8A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74904" y="1949336"/>
            <a:ext cx="11817096" cy="848728"/>
          </a:xfrm>
        </p:spPr>
        <p:txBody>
          <a:bodyPr anchor="b">
            <a:normAutofit/>
          </a:bodyPr>
          <a:lstStyle>
            <a:lvl1pPr algn="l">
              <a:defRPr sz="4000">
                <a:solidFill>
                  <a:srgbClr val="002060"/>
                </a:solidFill>
                <a:latin typeface="Trebuchet MS" panose="020B0603020202020204" pitchFamily="34" charset="0"/>
              </a:defRPr>
            </a:lvl1pPr>
          </a:lstStyle>
          <a:p>
            <a:r>
              <a:rPr lang="tr-TR" dirty="0"/>
              <a:t>Asıl başlık stili için tıklayın</a:t>
            </a:r>
          </a:p>
        </p:txBody>
      </p:sp>
      <p:sp>
        <p:nvSpPr>
          <p:cNvPr id="3" name="Alt Başlık 2"/>
          <p:cNvSpPr>
            <a:spLocks noGrp="1"/>
          </p:cNvSpPr>
          <p:nvPr>
            <p:ph type="subTitle" idx="1"/>
          </p:nvPr>
        </p:nvSpPr>
        <p:spPr>
          <a:xfrm>
            <a:off x="374904" y="3137224"/>
            <a:ext cx="5989320" cy="587577"/>
          </a:xfrm>
        </p:spPr>
        <p:txBody>
          <a:bodyPr/>
          <a:lstStyle>
            <a:lvl1pPr marL="0" indent="0" algn="ctr">
              <a:buNone/>
              <a:defRPr sz="2400" b="1">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p:cNvSpPr>
            <a:spLocks noGrp="1"/>
          </p:cNvSpPr>
          <p:nvPr>
            <p:ph type="dt" sz="half" idx="10"/>
          </p:nvPr>
        </p:nvSpPr>
        <p:spPr/>
        <p:txBody>
          <a:bodyPr/>
          <a:lstStyle>
            <a:lvl1pPr>
              <a:defRPr>
                <a:latin typeface="Trebuchet MS" panose="020B0603020202020204" pitchFamily="34" charset="0"/>
              </a:defRPr>
            </a:lvl1pPr>
          </a:lstStyle>
          <a:p>
            <a:fld id="{F3EB8B75-7FD5-4F97-BE8C-91647E94F5B6}" type="datetime1">
              <a:rPr lang="tr-TR" smtClean="0"/>
              <a:t>24.03.2026</a:t>
            </a:fld>
            <a:endParaRPr lang="tr-TR"/>
          </a:p>
        </p:txBody>
      </p:sp>
      <p:sp>
        <p:nvSpPr>
          <p:cNvPr id="5" name="Alt Bilgi Yer Tutucusu 4"/>
          <p:cNvSpPr>
            <a:spLocks noGrp="1"/>
          </p:cNvSpPr>
          <p:nvPr>
            <p:ph type="ftr" sz="quarter" idx="11"/>
          </p:nvPr>
        </p:nvSpPr>
        <p:spPr>
          <a:xfrm>
            <a:off x="4038600" y="6356350"/>
            <a:ext cx="3816927" cy="365125"/>
          </a:xfrm>
        </p:spPr>
        <p:txBody>
          <a:bodyPr/>
          <a:lstStyle>
            <a:lvl1pPr>
              <a:defRPr>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p:txBody>
          <a:bodyPr/>
          <a:lstStyle>
            <a:lvl1pPr>
              <a:defRPr>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5485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8F27430-D837-4599-9F1E-3692E2623C49}" type="datetime1">
              <a:rPr lang="tr-TR" smtClean="0"/>
              <a:t>24.03.2026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24508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172EC7-FE4E-4903-939B-2E813A187491}" type="datetime1">
              <a:rPr lang="tr-TR" smtClean="0"/>
              <a:t>24.03.2026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20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3E5FC08-E9B5-4E45-BE42-4FD2D3DB1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3" name="İçerik Yer Tutucusu 2"/>
          <p:cNvSpPr>
            <a:spLocks noGrp="1"/>
          </p:cNvSpPr>
          <p:nvPr>
            <p:ph idx="1"/>
          </p:nvPr>
        </p:nvSpPr>
        <p:spPr>
          <a:xfrm>
            <a:off x="490451" y="1825625"/>
            <a:ext cx="11396749" cy="4142913"/>
          </a:xfrm>
        </p:spPr>
        <p:txBody>
          <a:bodyPr>
            <a:normAutofit/>
          </a:bodyPr>
          <a:lstStyle>
            <a:lvl1pPr>
              <a:defRPr sz="1800">
                <a:solidFill>
                  <a:srgbClr val="002060"/>
                </a:solidFill>
                <a:latin typeface="Trebuchet MS" panose="020B0603020202020204" pitchFamily="34" charset="0"/>
              </a:defRPr>
            </a:lvl1pPr>
            <a:lvl2pPr marL="685800" indent="-228600">
              <a:buFont typeface="Wingdings" panose="05000000000000000000" pitchFamily="2" charset="2"/>
              <a:buChar char="ü"/>
              <a:defRPr sz="1800">
                <a:solidFill>
                  <a:srgbClr val="002060"/>
                </a:solidFill>
                <a:latin typeface="Trebuchet MS" panose="020B0603020202020204" pitchFamily="34" charset="0"/>
              </a:defRPr>
            </a:lvl2pPr>
            <a:lvl3pPr marL="1143000" indent="-228600">
              <a:buFont typeface="Wingdings" panose="05000000000000000000" pitchFamily="2" charset="2"/>
              <a:buChar char="§"/>
              <a:defRPr sz="1800">
                <a:solidFill>
                  <a:srgbClr val="002060"/>
                </a:solidFill>
                <a:latin typeface="Trebuchet MS" panose="020B0603020202020204" pitchFamily="34" charset="0"/>
              </a:defRPr>
            </a:lvl3pPr>
            <a:lvl4pPr marL="1600200" indent="-228600">
              <a:buFont typeface="Wingdings" panose="05000000000000000000" pitchFamily="2" charset="2"/>
              <a:buChar char="Ø"/>
              <a:defRPr sz="1800">
                <a:solidFill>
                  <a:srgbClr val="002060"/>
                </a:solidFill>
                <a:latin typeface="Trebuchet MS" panose="020B0603020202020204" pitchFamily="34" charset="0"/>
              </a:defRPr>
            </a:lvl4pPr>
            <a:lvl5pPr marL="2057400" indent="-228600">
              <a:buFont typeface="Wingdings" panose="05000000000000000000" pitchFamily="2" charset="2"/>
              <a:buChar char="v"/>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233D56A2-52AC-4FCB-99F2-A51B885A37F3}" type="datetime1">
              <a:rPr lang="tr-TR" smtClean="0"/>
              <a:t>24.03.2026</a:t>
            </a:fld>
            <a:endParaRPr lang="tr-TR"/>
          </a:p>
        </p:txBody>
      </p:sp>
      <p:sp>
        <p:nvSpPr>
          <p:cNvPr id="5"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6"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229851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DF31CA7-DD67-49AB-A74D-A7430F8FCA6C}" type="datetime1">
              <a:rPr lang="tr-TR" smtClean="0"/>
              <a:t>24.03.2026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54220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8EE462-20A8-406F-ADA5-5595E3C35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İçerik Yer Tutucusu 2"/>
          <p:cNvSpPr>
            <a:spLocks noGrp="1"/>
          </p:cNvSpPr>
          <p:nvPr>
            <p:ph sz="half" idx="1"/>
          </p:nvPr>
        </p:nvSpPr>
        <p:spPr>
          <a:xfrm>
            <a:off x="490450" y="1825625"/>
            <a:ext cx="5529350" cy="4093037"/>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199" y="1825625"/>
            <a:ext cx="5714999" cy="4093037"/>
          </a:xfrm>
        </p:spPr>
        <p:txBody>
          <a:bodyPr>
            <a:normAutofit/>
          </a:bodyPr>
          <a:lstStyle>
            <a:lvl1pPr>
              <a:defRPr sz="1800">
                <a:solidFill>
                  <a:srgbClr val="002060"/>
                </a:solidFill>
                <a:latin typeface="Trebuchet MS" panose="020B0603020202020204" pitchFamily="34" charset="0"/>
              </a:defRPr>
            </a:lvl1pPr>
            <a:lvl2pPr>
              <a:defRPr sz="1800">
                <a:solidFill>
                  <a:srgbClr val="002060"/>
                </a:solidFill>
                <a:latin typeface="Trebuchet MS" panose="020B0603020202020204" pitchFamily="34" charset="0"/>
              </a:defRPr>
            </a:lvl2pPr>
            <a:lvl3pPr>
              <a:defRPr sz="1800">
                <a:solidFill>
                  <a:srgbClr val="002060"/>
                </a:solidFill>
                <a:latin typeface="Trebuchet MS" panose="020B0603020202020204" pitchFamily="34" charset="0"/>
              </a:defRPr>
            </a:lvl3pPr>
            <a:lvl4pPr>
              <a:defRPr sz="1800">
                <a:solidFill>
                  <a:srgbClr val="002060"/>
                </a:solidFill>
                <a:latin typeface="Trebuchet MS" panose="020B0603020202020204" pitchFamily="34" charset="0"/>
              </a:defRPr>
            </a:lvl4pPr>
            <a:lvl5pPr>
              <a:defRPr sz="1800">
                <a:solidFill>
                  <a:srgbClr val="002060"/>
                </a:solidFill>
                <a:latin typeface="Trebuchet MS" panose="020B0603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9" name="Unvan 1"/>
          <p:cNvSpPr>
            <a:spLocks noGrp="1"/>
          </p:cNvSpPr>
          <p:nvPr>
            <p:ph type="title"/>
          </p:nvPr>
        </p:nvSpPr>
        <p:spPr>
          <a:xfrm>
            <a:off x="490450" y="734121"/>
            <a:ext cx="11396749" cy="795424"/>
          </a:xfrm>
        </p:spPr>
        <p:txBody>
          <a:bodyPr>
            <a:normAutofit/>
          </a:bodyPr>
          <a:lstStyle>
            <a:lvl1pPr>
              <a:defRPr sz="2400" b="1">
                <a:solidFill>
                  <a:srgbClr val="002060"/>
                </a:solidFill>
                <a:latin typeface="Trebuchet MS" panose="020B0603020202020204" pitchFamily="34" charset="0"/>
              </a:defRPr>
            </a:lvl1pPr>
          </a:lstStyle>
          <a:p>
            <a:r>
              <a:rPr lang="tr-TR" dirty="0"/>
              <a:t>Asıl başlık stili için tıklayın</a:t>
            </a:r>
          </a:p>
        </p:txBody>
      </p:sp>
      <p:sp>
        <p:nvSpPr>
          <p:cNvPr id="10" name="Veri Yer Tutucusu 3"/>
          <p:cNvSpPr>
            <a:spLocks noGrp="1"/>
          </p:cNvSpPr>
          <p:nvPr>
            <p:ph type="dt" sz="half" idx="10"/>
          </p:nvPr>
        </p:nvSpPr>
        <p:spPr>
          <a:xfrm>
            <a:off x="4189616" y="6248286"/>
            <a:ext cx="1463040" cy="365125"/>
          </a:xfrm>
        </p:spPr>
        <p:txBody>
          <a:bodyPr/>
          <a:lstStyle>
            <a:lvl1pPr algn="ctr">
              <a:defRPr>
                <a:solidFill>
                  <a:schemeClr val="bg1"/>
                </a:solidFill>
                <a:latin typeface="Trebuchet MS" panose="020B0603020202020204" pitchFamily="34" charset="0"/>
              </a:defRPr>
            </a:lvl1pPr>
          </a:lstStyle>
          <a:p>
            <a:fld id="{EB5CBEAF-3F00-4136-8429-D5FAE033A3CE}" type="datetime1">
              <a:rPr lang="tr-TR" smtClean="0"/>
              <a:t>24.03.2026</a:t>
            </a:fld>
            <a:endParaRPr lang="tr-TR"/>
          </a:p>
        </p:txBody>
      </p:sp>
      <p:sp>
        <p:nvSpPr>
          <p:cNvPr id="11" name="Alt Bilgi Yer Tutucusu 4"/>
          <p:cNvSpPr>
            <a:spLocks noGrp="1"/>
          </p:cNvSpPr>
          <p:nvPr>
            <p:ph type="ftr" sz="quarter" idx="11"/>
          </p:nvPr>
        </p:nvSpPr>
        <p:spPr>
          <a:xfrm>
            <a:off x="7373388" y="6258213"/>
            <a:ext cx="1307177" cy="365125"/>
          </a:xfrm>
        </p:spPr>
        <p:txBody>
          <a:bodyPr/>
          <a:lstStyle>
            <a:lvl1pPr>
              <a:defRPr>
                <a:solidFill>
                  <a:schemeClr val="bg1"/>
                </a:solidFill>
                <a:latin typeface="Trebuchet MS" panose="020B0603020202020204" pitchFamily="34" charset="0"/>
              </a:defRPr>
            </a:lvl1pPr>
          </a:lstStyle>
          <a:p>
            <a:endParaRPr lang="tr-TR" dirty="0"/>
          </a:p>
        </p:txBody>
      </p:sp>
      <p:sp>
        <p:nvSpPr>
          <p:cNvPr id="12" name="Slayt Numarası Yer Tutucusu 5"/>
          <p:cNvSpPr>
            <a:spLocks noGrp="1"/>
          </p:cNvSpPr>
          <p:nvPr>
            <p:ph type="sldNum" sz="quarter" idx="12"/>
          </p:nvPr>
        </p:nvSpPr>
        <p:spPr>
          <a:xfrm>
            <a:off x="11155680" y="6270047"/>
            <a:ext cx="731520" cy="365125"/>
          </a:xfrm>
        </p:spPr>
        <p:txBody>
          <a:bodyPr/>
          <a:lstStyle>
            <a:lvl1pPr>
              <a:defRPr>
                <a:solidFill>
                  <a:schemeClr val="bg1"/>
                </a:solidFill>
                <a:latin typeface="Trebuchet MS" panose="020B0603020202020204" pitchFamily="34" charset="0"/>
              </a:defRPr>
            </a:lvl1pPr>
          </a:lstStyle>
          <a:p>
            <a:fld id="{049D871D-A53A-4C76-93BE-9AD77AC53DA7}" type="slidenum">
              <a:rPr lang="tr-TR" smtClean="0"/>
              <a:pPr/>
              <a:t>‹#›</a:t>
            </a:fld>
            <a:endParaRPr lang="tr-TR"/>
          </a:p>
        </p:txBody>
      </p:sp>
    </p:spTree>
    <p:extLst>
      <p:ext uri="{BB962C8B-B14F-4D97-AF65-F5344CB8AC3E}">
        <p14:creationId xmlns:p14="http://schemas.microsoft.com/office/powerpoint/2010/main" val="395040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B5F4F10-017C-4260-93E2-B730AAE19AFB}" type="datetime1">
              <a:rPr lang="tr-TR" smtClean="0"/>
              <a:t>24.03.2026</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336365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2B7C920-05E7-4A27-B77F-19D2046D5BDD}" type="datetime1">
              <a:rPr lang="tr-TR" smtClean="0"/>
              <a:t>24.03.2026</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0524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5A02E-835F-452C-80DB-56D5D139F98A}" type="datetime1">
              <a:rPr lang="tr-TR" smtClean="0"/>
              <a:t>24.03.2026</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211764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E0616E-0E2B-4684-B4EA-15307089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ikdörtgen 9"/>
          <p:cNvSpPr/>
          <p:nvPr userDrawn="1"/>
        </p:nvSpPr>
        <p:spPr>
          <a:xfrm>
            <a:off x="1097280" y="1109749"/>
            <a:ext cx="10314432" cy="40441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rebuchet MS" panose="020B0603020202020204" pitchFamily="34" charset="0"/>
            </a:endParaRPr>
          </a:p>
        </p:txBody>
      </p:sp>
      <p:sp>
        <p:nvSpPr>
          <p:cNvPr id="11" name="Unvan 1"/>
          <p:cNvSpPr>
            <a:spLocks noGrp="1"/>
          </p:cNvSpPr>
          <p:nvPr>
            <p:ph type="title" hasCustomPrompt="1"/>
          </p:nvPr>
        </p:nvSpPr>
        <p:spPr>
          <a:xfrm>
            <a:off x="1097280" y="1109749"/>
            <a:ext cx="10314432" cy="4044141"/>
          </a:xfrm>
        </p:spPr>
        <p:txBody>
          <a:bodyPr anchor="b"/>
          <a:lstStyle>
            <a:lvl1pPr>
              <a:defRPr sz="1800">
                <a:solidFill>
                  <a:srgbClr val="002060"/>
                </a:solidFill>
                <a:latin typeface="Trebuchet MS" panose="020B0603020202020204" pitchFamily="34" charset="0"/>
              </a:defRPr>
            </a:lvl1pPr>
          </a:lstStyle>
          <a:p>
            <a:r>
              <a:rPr lang="tr-TR" dirty="0"/>
              <a:t>Asıl başlık stili için tıklayın</a:t>
            </a:r>
            <a:br>
              <a:rPr lang="tr-TR" dirty="0"/>
            </a:br>
            <a:br>
              <a:rPr lang="tr-TR" dirty="0"/>
            </a:br>
            <a:br>
              <a:rPr lang="tr-TR" dirty="0"/>
            </a:br>
            <a:endParaRPr lang="tr-TR" dirty="0"/>
          </a:p>
        </p:txBody>
      </p:sp>
      <p:sp>
        <p:nvSpPr>
          <p:cNvPr id="12" name="Dikdörtgen 11">
            <a:extLst>
              <a:ext uri="{FF2B5EF4-FFF2-40B4-BE49-F238E27FC236}">
                <a16:creationId xmlns:a16="http://schemas.microsoft.com/office/drawing/2014/main" id="{497C58DB-B3CE-4181-9660-A67C781B0CEC}"/>
              </a:ext>
            </a:extLst>
          </p:cNvPr>
          <p:cNvSpPr/>
          <p:nvPr userDrawn="1"/>
        </p:nvSpPr>
        <p:spPr>
          <a:xfrm>
            <a:off x="1688592" y="5153890"/>
            <a:ext cx="10314432" cy="862861"/>
          </a:xfrm>
          <a:prstGeom prst="rect">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latin typeface="Trebuchet MS" panose="020B0603020202020204" pitchFamily="34" charset="0"/>
            </a:endParaRPr>
          </a:p>
        </p:txBody>
      </p:sp>
    </p:spTree>
    <p:extLst>
      <p:ext uri="{BB962C8B-B14F-4D97-AF65-F5344CB8AC3E}">
        <p14:creationId xmlns:p14="http://schemas.microsoft.com/office/powerpoint/2010/main" val="8447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1782794-D9C5-4A3E-A3D9-6F7F6954A92F}" type="datetime1">
              <a:rPr lang="tr-TR" smtClean="0"/>
              <a:t>24.03.2026</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D871D-A53A-4C76-93BE-9AD77AC53DA7}" type="slidenum">
              <a:rPr lang="tr-TR" smtClean="0"/>
              <a:t>‹#›</a:t>
            </a:fld>
            <a:endParaRPr lang="tr-TR"/>
          </a:p>
        </p:txBody>
      </p:sp>
    </p:spTree>
    <p:extLst>
      <p:ext uri="{BB962C8B-B14F-4D97-AF65-F5344CB8AC3E}">
        <p14:creationId xmlns:p14="http://schemas.microsoft.com/office/powerpoint/2010/main" val="11446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6A2C-66B5-4279-B980-40DCB8DE51C0}" type="datetime1">
              <a:rPr lang="tr-TR" smtClean="0"/>
              <a:t>24.03.2026</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871D-A53A-4C76-93BE-9AD77AC53DA7}" type="slidenum">
              <a:rPr lang="tr-TR" smtClean="0"/>
              <a:t>‹#›</a:t>
            </a:fld>
            <a:endParaRPr lang="tr-TR"/>
          </a:p>
        </p:txBody>
      </p:sp>
    </p:spTree>
    <p:extLst>
      <p:ext uri="{BB962C8B-B14F-4D97-AF65-F5344CB8AC3E}">
        <p14:creationId xmlns:p14="http://schemas.microsoft.com/office/powerpoint/2010/main" val="247250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4904" y="1949336"/>
            <a:ext cx="9905169" cy="848728"/>
          </a:xfrm>
        </p:spPr>
        <p:txBody>
          <a:bodyPr>
            <a:normAutofit/>
          </a:bodyPr>
          <a:lstStyle/>
          <a:p>
            <a:r>
              <a:rPr lang="tr-TR" dirty="0"/>
              <a:t>Üretken Yapay Zeka</a:t>
            </a:r>
            <a:endParaRPr lang="tr-TR" dirty="0">
              <a:latin typeface="Trebuchet MS" panose="020B0603020202020204" pitchFamily="34" charset="0"/>
              <a:ea typeface="Tahoma" panose="020B0604030504040204" pitchFamily="34" charset="0"/>
              <a:cs typeface="Tahoma" panose="020B0604030504040204" pitchFamily="34" charset="0"/>
            </a:endParaRPr>
          </a:p>
        </p:txBody>
      </p:sp>
      <p:sp>
        <p:nvSpPr>
          <p:cNvPr id="3" name="Alt Başlık 2"/>
          <p:cNvSpPr>
            <a:spLocks noGrp="1"/>
          </p:cNvSpPr>
          <p:nvPr>
            <p:ph type="subTitle" idx="1"/>
          </p:nvPr>
        </p:nvSpPr>
        <p:spPr>
          <a:xfrm>
            <a:off x="374904" y="3137224"/>
            <a:ext cx="6884878" cy="848728"/>
          </a:xfrm>
        </p:spPr>
        <p:txBody>
          <a:bodyPr>
            <a:normAutofit/>
          </a:bodyPr>
          <a:lstStyle/>
          <a:p>
            <a:endParaRPr lang="tr-TR" b="0" dirty="0">
              <a:solidFill>
                <a:schemeClr val="accent4">
                  <a:lumMod val="60000"/>
                  <a:lumOff val="40000"/>
                </a:schemeClr>
              </a:solidFill>
            </a:endParaRPr>
          </a:p>
        </p:txBody>
      </p:sp>
      <p:sp>
        <p:nvSpPr>
          <p:cNvPr id="4" name="Paralelkenar 3">
            <a:extLst>
              <a:ext uri="{FF2B5EF4-FFF2-40B4-BE49-F238E27FC236}">
                <a16:creationId xmlns:a16="http://schemas.microsoft.com/office/drawing/2014/main" id="{ECF64E49-34BA-4A91-B6B7-16B4A394426F}"/>
              </a:ext>
            </a:extLst>
          </p:cNvPr>
          <p:cNvSpPr/>
          <p:nvPr/>
        </p:nvSpPr>
        <p:spPr>
          <a:xfrm>
            <a:off x="10058398" y="1533237"/>
            <a:ext cx="2022764" cy="1921164"/>
          </a:xfrm>
          <a:prstGeom prst="parallelogram">
            <a:avLst/>
          </a:prstGeom>
          <a:solidFill>
            <a:srgbClr val="3A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a:t>
            </a:r>
            <a:r>
              <a:rPr lang="tr-TR" b="1"/>
              <a:t>. </a:t>
            </a:r>
            <a:r>
              <a:rPr lang="tr-TR" b="1" dirty="0"/>
              <a:t>HAFTA</a:t>
            </a:r>
          </a:p>
        </p:txBody>
      </p:sp>
    </p:spTree>
    <p:extLst>
      <p:ext uri="{BB962C8B-B14F-4D97-AF65-F5344CB8AC3E}">
        <p14:creationId xmlns:p14="http://schemas.microsoft.com/office/powerpoint/2010/main" val="220492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2. Veri Üretme Süreci</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öğrendiği bilgileri sentezleyerek yeni veriler üretir. Bu süreçte kullanılan başlıca teknikler şunlardır:</a:t>
            </a:r>
          </a:p>
          <a:p>
            <a:pPr marL="971550" lvl="1" indent="-514350">
              <a:buFont typeface="+mj-lt"/>
              <a:buAutoNum type="romanUcPeriod"/>
            </a:pPr>
            <a:r>
              <a:rPr lang="tr-TR" dirty="0" err="1"/>
              <a:t>Olasılıksal</a:t>
            </a:r>
            <a:r>
              <a:rPr lang="tr-TR" dirty="0"/>
              <a:t> Modeller (</a:t>
            </a:r>
            <a:r>
              <a:rPr lang="tr-TR" dirty="0" err="1"/>
              <a:t>Probabilistic</a:t>
            </a:r>
            <a:r>
              <a:rPr lang="tr-TR" dirty="0"/>
              <a:t> </a:t>
            </a:r>
            <a:r>
              <a:rPr lang="tr-TR" dirty="0" err="1"/>
              <a:t>Models</a:t>
            </a:r>
            <a:r>
              <a:rPr lang="tr-TR" dirty="0"/>
              <a:t>)</a:t>
            </a:r>
          </a:p>
          <a:p>
            <a:pPr marL="971550" lvl="1" indent="-514350">
              <a:buFont typeface="+mj-lt"/>
              <a:buAutoNum type="romanUcPeriod"/>
            </a:pPr>
            <a:r>
              <a:rPr lang="tr-TR" dirty="0"/>
              <a:t>Derin Öğrenme Modelleri (</a:t>
            </a:r>
            <a:r>
              <a:rPr lang="tr-TR" dirty="0" err="1"/>
              <a:t>Deep</a:t>
            </a:r>
            <a:r>
              <a:rPr lang="tr-TR" dirty="0"/>
              <a:t> Learning-</a:t>
            </a:r>
            <a:r>
              <a:rPr lang="tr-TR" dirty="0" err="1"/>
              <a:t>Based</a:t>
            </a:r>
            <a:r>
              <a:rPr lang="tr-TR" dirty="0"/>
              <a:t> </a:t>
            </a:r>
            <a:r>
              <a:rPr lang="tr-TR" dirty="0" err="1"/>
              <a:t>Models</a:t>
            </a:r>
            <a:r>
              <a:rPr lang="tr-TR" dirty="0"/>
              <a:t>)</a:t>
            </a:r>
          </a:p>
          <a:p>
            <a:pPr marL="971550" lvl="1" indent="-514350">
              <a:buFont typeface="+mj-lt"/>
              <a:buAutoNum type="romanUcPeriod"/>
            </a:pPr>
            <a:r>
              <a:rPr lang="da-DK" dirty="0"/>
              <a:t>İleri Seviye Modeller (Advanced Models)</a:t>
            </a:r>
            <a:endParaRPr lang="tr-TR" dirty="0"/>
          </a:p>
          <a:p>
            <a:endParaRPr lang="tr-TR" dirty="0"/>
          </a:p>
        </p:txBody>
      </p:sp>
    </p:spTree>
    <p:extLst>
      <p:ext uri="{BB962C8B-B14F-4D97-AF65-F5344CB8AC3E}">
        <p14:creationId xmlns:p14="http://schemas.microsoft.com/office/powerpoint/2010/main" val="280123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 </a:t>
            </a:r>
            <a:r>
              <a:rPr lang="tr-TR" dirty="0" err="1"/>
              <a:t>Olasılıksal</a:t>
            </a:r>
            <a:r>
              <a:rPr lang="tr-TR" dirty="0"/>
              <a:t> Modeller (</a:t>
            </a:r>
            <a:r>
              <a:rPr lang="tr-TR" dirty="0" err="1"/>
              <a:t>Probabilistic</a:t>
            </a:r>
            <a:r>
              <a:rPr lang="tr-TR" dirty="0"/>
              <a:t> </a:t>
            </a:r>
            <a:r>
              <a:rPr lang="tr-TR" dirty="0" err="1"/>
              <a:t>Models</a:t>
            </a:r>
            <a:r>
              <a:rPr lang="tr-TR" dirty="0"/>
              <a:t>)</a:t>
            </a:r>
          </a:p>
        </p:txBody>
      </p:sp>
      <p:sp>
        <p:nvSpPr>
          <p:cNvPr id="9" name="İçerik Yer Tutucusu 8"/>
          <p:cNvSpPr>
            <a:spLocks noGrp="1"/>
          </p:cNvSpPr>
          <p:nvPr>
            <p:ph idx="1"/>
          </p:nvPr>
        </p:nvSpPr>
        <p:spPr>
          <a:xfrm>
            <a:off x="490451" y="1662545"/>
            <a:ext cx="11396749" cy="4064001"/>
          </a:xfrm>
        </p:spPr>
        <p:txBody>
          <a:bodyPr/>
          <a:lstStyle/>
          <a:p>
            <a:r>
              <a:rPr lang="tr-TR" dirty="0"/>
              <a:t>Üretken modeller, olasılık dağılımlarını kullanarak içerik üretir. Örneğin, bir dil modeli, belirli bir kelimenin bir cümlede ortaya çıkma olasılığını hesaplayarak kelimeleri sıralar.</a:t>
            </a:r>
          </a:p>
          <a:p>
            <a:r>
              <a:rPr lang="tr-TR" dirty="0"/>
              <a:t>Örnek: </a:t>
            </a:r>
            <a:r>
              <a:rPr lang="tr-TR" dirty="0" err="1"/>
              <a:t>Markov</a:t>
            </a:r>
            <a:r>
              <a:rPr lang="tr-TR" dirty="0"/>
              <a:t> Zincirleri, Gizli </a:t>
            </a:r>
            <a:r>
              <a:rPr lang="tr-TR" dirty="0" err="1"/>
              <a:t>Markov</a:t>
            </a:r>
            <a:r>
              <a:rPr lang="tr-TR" dirty="0"/>
              <a:t> Modelleri (</a:t>
            </a:r>
            <a:r>
              <a:rPr lang="tr-TR" dirty="0" err="1"/>
              <a:t>HMMs</a:t>
            </a:r>
            <a:r>
              <a:rPr lang="tr-TR" dirty="0"/>
              <a:t>), </a:t>
            </a:r>
            <a:r>
              <a:rPr lang="tr-TR" dirty="0" err="1"/>
              <a:t>Gaussian</a:t>
            </a:r>
            <a:r>
              <a:rPr lang="tr-TR" dirty="0"/>
              <a:t> </a:t>
            </a:r>
            <a:r>
              <a:rPr lang="tr-TR" dirty="0" err="1"/>
              <a:t>Mixture</a:t>
            </a:r>
            <a:r>
              <a:rPr lang="tr-TR" dirty="0"/>
              <a:t> </a:t>
            </a:r>
            <a:r>
              <a:rPr lang="tr-TR" dirty="0" err="1"/>
              <a:t>Models</a:t>
            </a:r>
            <a:r>
              <a:rPr lang="tr-TR" dirty="0"/>
              <a:t> (</a:t>
            </a:r>
            <a:r>
              <a:rPr lang="tr-TR" dirty="0" err="1"/>
              <a:t>GMMs</a:t>
            </a:r>
            <a:r>
              <a:rPr lang="tr-TR" dirty="0"/>
              <a:t>)</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874" y="2854730"/>
            <a:ext cx="3643165" cy="2914532"/>
          </a:xfrm>
          <a:prstGeom prst="rect">
            <a:avLst/>
          </a:prstGeom>
        </p:spPr>
      </p:pic>
    </p:spTree>
    <p:extLst>
      <p:ext uri="{BB962C8B-B14F-4D97-AF65-F5344CB8AC3E}">
        <p14:creationId xmlns:p14="http://schemas.microsoft.com/office/powerpoint/2010/main" val="54764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II. Derin Öğrenme Modelleri (</a:t>
            </a:r>
            <a:r>
              <a:rPr lang="tr-TR" dirty="0" err="1"/>
              <a:t>Deep</a:t>
            </a:r>
            <a:r>
              <a:rPr lang="tr-TR" dirty="0"/>
              <a:t> Learning-</a:t>
            </a:r>
            <a:r>
              <a:rPr lang="tr-TR" dirty="0" err="1"/>
              <a:t>Based</a:t>
            </a:r>
            <a:r>
              <a:rPr lang="tr-TR" dirty="0"/>
              <a:t> </a:t>
            </a:r>
            <a:r>
              <a:rPr lang="tr-TR" dirty="0" err="1"/>
              <a:t>Models</a:t>
            </a:r>
            <a:r>
              <a:rPr lang="tr-TR" dirty="0"/>
              <a:t>)</a:t>
            </a:r>
          </a:p>
        </p:txBody>
      </p:sp>
      <p:sp>
        <p:nvSpPr>
          <p:cNvPr id="9" name="İçerik Yer Tutucusu 8"/>
          <p:cNvSpPr>
            <a:spLocks noGrp="1"/>
          </p:cNvSpPr>
          <p:nvPr>
            <p:ph idx="1"/>
          </p:nvPr>
        </p:nvSpPr>
        <p:spPr>
          <a:xfrm>
            <a:off x="490451" y="1662545"/>
            <a:ext cx="11396749" cy="4064001"/>
          </a:xfrm>
        </p:spPr>
        <p:txBody>
          <a:bodyPr/>
          <a:lstStyle/>
          <a:p>
            <a:r>
              <a:rPr lang="tr-TR" b="1" dirty="0" err="1"/>
              <a:t>Generative</a:t>
            </a:r>
            <a:r>
              <a:rPr lang="tr-TR" b="1" dirty="0"/>
              <a:t> </a:t>
            </a:r>
            <a:r>
              <a:rPr lang="tr-TR" b="1" dirty="0" err="1"/>
              <a:t>Adversarial</a:t>
            </a:r>
            <a:r>
              <a:rPr lang="tr-TR" b="1" dirty="0"/>
              <a:t> Networks (</a:t>
            </a:r>
            <a:r>
              <a:rPr lang="tr-TR" b="1" dirty="0" err="1"/>
              <a:t>GANs</a:t>
            </a:r>
            <a:r>
              <a:rPr lang="tr-TR" b="1" dirty="0"/>
              <a:t>):</a:t>
            </a:r>
            <a:r>
              <a:rPr lang="tr-TR" dirty="0"/>
              <a:t> Bir üretici (</a:t>
            </a:r>
            <a:r>
              <a:rPr lang="tr-TR" dirty="0" err="1"/>
              <a:t>generator</a:t>
            </a:r>
            <a:r>
              <a:rPr lang="tr-TR" dirty="0"/>
              <a:t>) ve bir ayırt edici (</a:t>
            </a:r>
            <a:r>
              <a:rPr lang="tr-TR" dirty="0" err="1"/>
              <a:t>discriminator</a:t>
            </a:r>
            <a:r>
              <a:rPr lang="tr-TR" dirty="0"/>
              <a:t>) ağın birbirleriyle rekabet ederek daha gerçekçi içerikler üretmesini sağlar. Örneğin, sahte insan yüzleri üretmek için kullanılır.</a:t>
            </a:r>
          </a:p>
          <a:p>
            <a:endParaRPr lang="tr-TR" dirty="0"/>
          </a:p>
          <a:p>
            <a:r>
              <a:rPr lang="tr-TR" b="1" dirty="0" err="1"/>
              <a:t>Variational</a:t>
            </a:r>
            <a:r>
              <a:rPr lang="tr-TR" b="1" dirty="0"/>
              <a:t> </a:t>
            </a:r>
            <a:r>
              <a:rPr lang="tr-TR" b="1" dirty="0" err="1"/>
              <a:t>Autoencoders</a:t>
            </a:r>
            <a:r>
              <a:rPr lang="tr-TR" b="1" dirty="0"/>
              <a:t> (</a:t>
            </a:r>
            <a:r>
              <a:rPr lang="tr-TR" b="1" dirty="0" err="1"/>
              <a:t>VAEs</a:t>
            </a:r>
            <a:r>
              <a:rPr lang="tr-TR" b="1" dirty="0"/>
              <a:t>):</a:t>
            </a:r>
            <a:r>
              <a:rPr lang="tr-TR" dirty="0"/>
              <a:t> Veriyi sıkıştırarak daha kompakt bir temsile dönüştürüp tekrar oluşturur. Yeni içerikler üretmek için sıkça kullanılır.</a:t>
            </a:r>
          </a:p>
          <a:p>
            <a:endParaRPr lang="tr-TR" dirty="0"/>
          </a:p>
          <a:p>
            <a:r>
              <a:rPr lang="tr-TR" b="1" dirty="0"/>
              <a:t>Dönüştürücü Modeller (</a:t>
            </a:r>
            <a:r>
              <a:rPr lang="tr-TR" b="1" dirty="0" err="1"/>
              <a:t>Transformers</a:t>
            </a:r>
            <a:r>
              <a:rPr lang="tr-TR" b="1" dirty="0"/>
              <a:t>):</a:t>
            </a:r>
            <a:r>
              <a:rPr lang="tr-TR" dirty="0"/>
              <a:t> Büyük dil modelleri, bu mimari sayesinde dilin bağlamını anlayarak gerçekçi metinler üretebilir.</a:t>
            </a:r>
          </a:p>
          <a:p>
            <a:endParaRPr lang="tr-TR" dirty="0"/>
          </a:p>
        </p:txBody>
      </p:sp>
    </p:spTree>
    <p:extLst>
      <p:ext uri="{BB962C8B-B14F-4D97-AF65-F5344CB8AC3E}">
        <p14:creationId xmlns:p14="http://schemas.microsoft.com/office/powerpoint/2010/main" val="216043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III. </a:t>
            </a:r>
            <a:r>
              <a:rPr lang="da-DK" dirty="0"/>
              <a:t>İleri Seviye Modeller (Advanced Models)</a:t>
            </a:r>
            <a:endParaRPr lang="tr-TR" dirty="0"/>
          </a:p>
        </p:txBody>
      </p:sp>
      <p:sp>
        <p:nvSpPr>
          <p:cNvPr id="9" name="İçerik Yer Tutucusu 8"/>
          <p:cNvSpPr>
            <a:spLocks noGrp="1"/>
          </p:cNvSpPr>
          <p:nvPr>
            <p:ph idx="1"/>
          </p:nvPr>
        </p:nvSpPr>
        <p:spPr>
          <a:xfrm>
            <a:off x="490451" y="1662545"/>
            <a:ext cx="11396749" cy="4064001"/>
          </a:xfrm>
        </p:spPr>
        <p:txBody>
          <a:bodyPr/>
          <a:lstStyle/>
          <a:p>
            <a:r>
              <a:rPr lang="tr-TR" b="1" dirty="0" err="1"/>
              <a:t>Diffusion</a:t>
            </a:r>
            <a:r>
              <a:rPr lang="tr-TR" b="1" dirty="0"/>
              <a:t> Modelleri:</a:t>
            </a:r>
            <a:r>
              <a:rPr lang="tr-TR" dirty="0"/>
              <a:t> Gürültülü görüntüleri kademeli olarak düzelterek orijinal veriyi sentezleyen modellerdir (</a:t>
            </a:r>
            <a:r>
              <a:rPr lang="tr-TR" dirty="0" err="1"/>
              <a:t>örn</a:t>
            </a:r>
            <a:r>
              <a:rPr lang="tr-TR" dirty="0"/>
              <a:t>. </a:t>
            </a:r>
            <a:r>
              <a:rPr lang="tr-TR" dirty="0" err="1"/>
              <a:t>Stable</a:t>
            </a:r>
            <a:r>
              <a:rPr lang="tr-TR" dirty="0"/>
              <a:t> </a:t>
            </a:r>
            <a:r>
              <a:rPr lang="tr-TR" dirty="0" err="1"/>
              <a:t>Diffusion</a:t>
            </a:r>
            <a:r>
              <a:rPr lang="tr-TR" dirty="0"/>
              <a:t>).</a:t>
            </a:r>
          </a:p>
          <a:p>
            <a:endParaRPr lang="tr-TR" dirty="0"/>
          </a:p>
          <a:p>
            <a:r>
              <a:rPr lang="tr-TR" b="1" dirty="0"/>
              <a:t>Büyük Dil Modelleri (</a:t>
            </a:r>
            <a:r>
              <a:rPr lang="tr-TR" b="1" dirty="0" err="1"/>
              <a:t>LLMs</a:t>
            </a:r>
            <a:r>
              <a:rPr lang="tr-TR" b="1" dirty="0"/>
              <a:t> – </a:t>
            </a:r>
            <a:r>
              <a:rPr lang="tr-TR" b="1" dirty="0" err="1"/>
              <a:t>Large</a:t>
            </a:r>
            <a:r>
              <a:rPr lang="tr-TR" b="1" dirty="0"/>
              <a:t> Language </a:t>
            </a:r>
            <a:r>
              <a:rPr lang="tr-TR" b="1" dirty="0" err="1"/>
              <a:t>Models</a:t>
            </a:r>
            <a:r>
              <a:rPr lang="tr-TR" b="1" dirty="0"/>
              <a:t>):</a:t>
            </a:r>
            <a:r>
              <a:rPr lang="tr-TR" dirty="0"/>
              <a:t> Büyük veri kümeleriyle eğitilmiş, insan benzeri metinler üretebilen modellerdir (</a:t>
            </a:r>
            <a:r>
              <a:rPr lang="tr-TR" dirty="0" err="1"/>
              <a:t>örn</a:t>
            </a:r>
            <a:r>
              <a:rPr lang="tr-TR" dirty="0"/>
              <a:t>. GPT, BERT, T5).</a:t>
            </a:r>
          </a:p>
          <a:p>
            <a:endParaRPr lang="tr-TR" dirty="0"/>
          </a:p>
          <a:p>
            <a:r>
              <a:rPr lang="tr-TR" dirty="0"/>
              <a:t>Sonuç olarak</a:t>
            </a:r>
          </a:p>
          <a:p>
            <a:pPr lvl="1"/>
            <a:r>
              <a:rPr lang="tr-TR" dirty="0"/>
              <a:t>Üretken yapay zeka, geleneksel yapay zekadan farklı olarak veri üretme yeteneğine sahiptir ve büyük miktarda veriden öğrenerek yeni içerikler üretebilir. Günümüzde metin, görüntü, ses, video ve kod üretimi gibi birçok alanda yaygın olarak kullanılmakta olup, bu alandaki ilerlemeler gelecekte daha yaratıcı ve insan benzeri üretken sistemlerin ortaya çıkmasını sağlayacaktır.</a:t>
            </a:r>
          </a:p>
          <a:p>
            <a:endParaRPr lang="tr-TR" dirty="0"/>
          </a:p>
          <a:p>
            <a:endParaRPr lang="tr-TR" dirty="0"/>
          </a:p>
        </p:txBody>
      </p:sp>
    </p:spTree>
    <p:extLst>
      <p:ext uri="{BB962C8B-B14F-4D97-AF65-F5344CB8AC3E}">
        <p14:creationId xmlns:p14="http://schemas.microsoft.com/office/powerpoint/2010/main" val="7710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 Türleri</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a:t>
            </a:r>
            <a:r>
              <a:rPr lang="tr-TR" dirty="0" err="1"/>
              <a:t>Generative</a:t>
            </a:r>
            <a:r>
              <a:rPr lang="tr-TR" dirty="0"/>
              <a:t> AI), veri üretme kabiliyeti sayesinde farklı modeller ve öğrenme yöntemleri ile geliştirilmiştir. Bu modellerin her biri belirli avantajlara sahiptir ve farklı kullanım senaryoları için uygundur. </a:t>
            </a:r>
          </a:p>
          <a:p>
            <a:endParaRPr lang="tr-TR" dirty="0"/>
          </a:p>
          <a:p>
            <a:r>
              <a:rPr lang="tr-TR" dirty="0"/>
              <a:t>Bu bölümde;</a:t>
            </a:r>
          </a:p>
          <a:p>
            <a:endParaRPr lang="tr-TR" dirty="0"/>
          </a:p>
          <a:p>
            <a:pPr lvl="1"/>
            <a:r>
              <a:rPr lang="tr-TR" dirty="0"/>
              <a:t> Üretken yapay zeka modelleri, veriyi öğrenme sürecine bağlı olarak </a:t>
            </a:r>
            <a:r>
              <a:rPr lang="tr-TR" b="1" dirty="0"/>
              <a:t>denetimli (</a:t>
            </a:r>
            <a:r>
              <a:rPr lang="tr-TR" b="1" dirty="0" err="1"/>
              <a:t>supervised</a:t>
            </a:r>
            <a:r>
              <a:rPr lang="tr-TR" b="1" dirty="0"/>
              <a:t> </a:t>
            </a:r>
            <a:r>
              <a:rPr lang="tr-TR" b="1" dirty="0" err="1"/>
              <a:t>learning</a:t>
            </a:r>
            <a:r>
              <a:rPr lang="tr-TR" b="1" dirty="0"/>
              <a:t>)</a:t>
            </a:r>
            <a:r>
              <a:rPr lang="tr-TR" dirty="0"/>
              <a:t> veya </a:t>
            </a:r>
            <a:r>
              <a:rPr lang="tr-TR" b="1" dirty="0"/>
              <a:t>denetimsiz (</a:t>
            </a:r>
            <a:r>
              <a:rPr lang="tr-TR" b="1" dirty="0" err="1"/>
              <a:t>unsupervised</a:t>
            </a:r>
            <a:r>
              <a:rPr lang="tr-TR" b="1" dirty="0"/>
              <a:t> </a:t>
            </a:r>
            <a:r>
              <a:rPr lang="tr-TR" b="1" dirty="0" err="1"/>
              <a:t>learning</a:t>
            </a:r>
            <a:r>
              <a:rPr lang="tr-TR" b="1" dirty="0"/>
              <a:t>)</a:t>
            </a:r>
            <a:r>
              <a:rPr lang="tr-TR" dirty="0"/>
              <a:t> olarak kategorize edilebilir.</a:t>
            </a:r>
          </a:p>
          <a:p>
            <a:endParaRPr lang="tr-TR" dirty="0"/>
          </a:p>
          <a:p>
            <a:endParaRPr lang="tr-TR" dirty="0"/>
          </a:p>
        </p:txBody>
      </p:sp>
    </p:spTree>
    <p:extLst>
      <p:ext uri="{BB962C8B-B14F-4D97-AF65-F5344CB8AC3E}">
        <p14:creationId xmlns:p14="http://schemas.microsoft.com/office/powerpoint/2010/main" val="359207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Denetimli Öğrenme (</a:t>
            </a:r>
            <a:r>
              <a:rPr lang="tr-TR" dirty="0" err="1"/>
              <a:t>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Denetimli öğrenme, etiketlenmiş verilerle eğitilen bir yapay zeka modelidir. Model, giriş ve çıkış arasındaki ilişkiyi öğrenerek yeni girdiler için tahminler yapabilir.</a:t>
            </a:r>
          </a:p>
          <a:p>
            <a:r>
              <a:rPr lang="tr-TR" dirty="0"/>
              <a:t>Üretken yapay zekada denetimli öğrenme nasıl kullanılır?</a:t>
            </a:r>
          </a:p>
          <a:p>
            <a:pPr lvl="1"/>
            <a:r>
              <a:rPr lang="tr-TR" dirty="0"/>
              <a:t>Örneğin, bir dil modeli (T5, GPT gibi) girdi olarak verilen cümlelere karşılık doğru çıktıyı öğrenerek özetleme, çeviri veya metin üretme işlemlerini gerçekleştirebilir.</a:t>
            </a:r>
          </a:p>
          <a:p>
            <a:pPr lvl="1"/>
            <a:r>
              <a:rPr lang="tr-TR" dirty="0"/>
              <a:t>Görüntü oluşturma alanında, bir model gerçek görüntülerle eğitildikten sonra yeni, gerçekçi görüntüler oluşturabilir.</a:t>
            </a:r>
          </a:p>
          <a:p>
            <a:r>
              <a:rPr lang="tr-TR" dirty="0"/>
              <a:t>Örnek Kullanım Alanları:</a:t>
            </a:r>
          </a:p>
          <a:p>
            <a:pPr lvl="1"/>
            <a:r>
              <a:rPr lang="tr-TR" dirty="0"/>
              <a:t>Metin üretimi (GPT modelleri)</a:t>
            </a:r>
          </a:p>
          <a:p>
            <a:pPr lvl="1"/>
            <a:r>
              <a:rPr lang="tr-TR" dirty="0"/>
              <a:t>Görüntüden görüntüye çeviri (Pix2Pix gibi)</a:t>
            </a:r>
          </a:p>
          <a:p>
            <a:pPr lvl="1"/>
            <a:r>
              <a:rPr lang="tr-TR" dirty="0" err="1"/>
              <a:t>Stildirme</a:t>
            </a:r>
            <a:r>
              <a:rPr lang="tr-TR" dirty="0"/>
              <a:t> (</a:t>
            </a:r>
            <a:r>
              <a:rPr lang="tr-TR" dirty="0" err="1"/>
              <a:t>Neural</a:t>
            </a:r>
            <a:r>
              <a:rPr lang="tr-TR" dirty="0"/>
              <a:t> Style Transfer)</a:t>
            </a:r>
          </a:p>
          <a:p>
            <a:endParaRPr lang="tr-TR" dirty="0"/>
          </a:p>
          <a:p>
            <a:endParaRPr lang="tr-TR" dirty="0"/>
          </a:p>
        </p:txBody>
      </p:sp>
    </p:spTree>
    <p:extLst>
      <p:ext uri="{BB962C8B-B14F-4D97-AF65-F5344CB8AC3E}">
        <p14:creationId xmlns:p14="http://schemas.microsoft.com/office/powerpoint/2010/main" val="190165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Denetimsiz Öğrenme (</a:t>
            </a:r>
            <a:r>
              <a:rPr lang="tr-TR" dirty="0" err="1"/>
              <a:t>Unsupervised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Denetimsiz öğrenme, modelin doğrudan etiketlenmemiş verilerle eğitildiği bir yaklaşımdır. Model, verinin iç yapısını keşfederek örüntüleri öğrenir.</a:t>
            </a:r>
          </a:p>
          <a:p>
            <a:r>
              <a:rPr lang="tr-TR" dirty="0"/>
              <a:t>Üretken yapay zekada denetimsiz öğrenme nasıl kullanılır?</a:t>
            </a:r>
          </a:p>
          <a:p>
            <a:pPr lvl="1"/>
            <a:r>
              <a:rPr lang="tr-TR" dirty="0"/>
              <a:t>Örneğin, </a:t>
            </a:r>
            <a:r>
              <a:rPr lang="tr-TR" b="1" dirty="0" err="1"/>
              <a:t>otoenkoderler</a:t>
            </a:r>
            <a:r>
              <a:rPr lang="tr-TR" b="1" dirty="0"/>
              <a:t> (</a:t>
            </a:r>
            <a:r>
              <a:rPr lang="tr-TR" b="1" dirty="0" err="1"/>
              <a:t>Autoencoders</a:t>
            </a:r>
            <a:r>
              <a:rPr lang="tr-TR" b="1" dirty="0"/>
              <a:t>)</a:t>
            </a:r>
            <a:r>
              <a:rPr lang="tr-TR" dirty="0"/>
              <a:t> ve </a:t>
            </a:r>
            <a:r>
              <a:rPr lang="tr-TR" b="1" dirty="0"/>
              <a:t>VAE (</a:t>
            </a:r>
            <a:r>
              <a:rPr lang="tr-TR" b="1" dirty="0" err="1"/>
              <a:t>Variational</a:t>
            </a:r>
            <a:r>
              <a:rPr lang="tr-TR" b="1" dirty="0"/>
              <a:t> </a:t>
            </a:r>
            <a:r>
              <a:rPr lang="tr-TR" b="1" dirty="0" err="1"/>
              <a:t>Autoencoders</a:t>
            </a:r>
            <a:r>
              <a:rPr lang="tr-TR" b="1" dirty="0"/>
              <a:t>)</a:t>
            </a:r>
            <a:r>
              <a:rPr lang="tr-TR" dirty="0"/>
              <a:t> gibi modeller, veriyi sıkıştırarak ve yeniden oluşturarak yeni veri örnekleri üretebilir.</a:t>
            </a:r>
          </a:p>
          <a:p>
            <a:pPr lvl="1"/>
            <a:r>
              <a:rPr lang="tr-TR" b="1" dirty="0" err="1"/>
              <a:t>GAN'lar</a:t>
            </a:r>
            <a:r>
              <a:rPr lang="tr-TR" b="1" dirty="0"/>
              <a:t> (</a:t>
            </a:r>
            <a:r>
              <a:rPr lang="tr-TR" b="1" dirty="0" err="1"/>
              <a:t>Generative</a:t>
            </a:r>
            <a:r>
              <a:rPr lang="tr-TR" b="1" dirty="0"/>
              <a:t> </a:t>
            </a:r>
            <a:r>
              <a:rPr lang="tr-TR" b="1" dirty="0" err="1"/>
              <a:t>Adversarial</a:t>
            </a:r>
            <a:r>
              <a:rPr lang="tr-TR" b="1" dirty="0"/>
              <a:t> Networks)</a:t>
            </a:r>
            <a:r>
              <a:rPr lang="tr-TR" dirty="0"/>
              <a:t>, sahte ve gerçek veri arasındaki farkı anlamak için denetimsiz öğrenme kullanır.</a:t>
            </a:r>
          </a:p>
          <a:p>
            <a:r>
              <a:rPr lang="tr-TR" dirty="0"/>
              <a:t>Örnek Kullanım Alanları:</a:t>
            </a:r>
          </a:p>
          <a:p>
            <a:pPr lvl="1"/>
            <a:r>
              <a:rPr lang="tr-TR" dirty="0"/>
              <a:t>Görüntü üretimi (</a:t>
            </a:r>
            <a:r>
              <a:rPr lang="tr-TR" dirty="0" err="1"/>
              <a:t>StyleGAN</a:t>
            </a:r>
            <a:r>
              <a:rPr lang="tr-TR" dirty="0"/>
              <a:t>, </a:t>
            </a:r>
            <a:r>
              <a:rPr lang="tr-TR" dirty="0" err="1"/>
              <a:t>CycleGAN</a:t>
            </a:r>
            <a:r>
              <a:rPr lang="tr-TR" dirty="0"/>
              <a:t>)</a:t>
            </a:r>
          </a:p>
          <a:p>
            <a:pPr lvl="1"/>
            <a:r>
              <a:rPr lang="tr-TR" dirty="0"/>
              <a:t>Veri artırma (Data </a:t>
            </a:r>
            <a:r>
              <a:rPr lang="tr-TR" dirty="0" err="1"/>
              <a:t>Augmentation</a:t>
            </a:r>
            <a:r>
              <a:rPr lang="tr-TR" dirty="0"/>
              <a:t>)</a:t>
            </a:r>
          </a:p>
          <a:p>
            <a:pPr lvl="1"/>
            <a:r>
              <a:rPr lang="tr-TR" dirty="0"/>
              <a:t>Ses sentezi (</a:t>
            </a:r>
            <a:r>
              <a:rPr lang="tr-TR" dirty="0" err="1"/>
              <a:t>WaveNet</a:t>
            </a:r>
            <a:r>
              <a:rPr lang="tr-TR" dirty="0"/>
              <a:t>)</a:t>
            </a:r>
          </a:p>
          <a:p>
            <a:endParaRPr lang="tr-TR" dirty="0"/>
          </a:p>
          <a:p>
            <a:endParaRPr lang="tr-TR" dirty="0"/>
          </a:p>
        </p:txBody>
      </p:sp>
    </p:spTree>
    <p:extLst>
      <p:ext uri="{BB962C8B-B14F-4D97-AF65-F5344CB8AC3E}">
        <p14:creationId xmlns:p14="http://schemas.microsoft.com/office/powerpoint/2010/main" val="34557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Derin Öğrenme Tabanlı Modeller</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modelleri, derin öğrenme tekniklerini kullanarak büyük veri kümelerinden anlamlı bilgileri öğrenir ve yeni içerikler üretir. Bu modeller arasında </a:t>
            </a:r>
            <a:r>
              <a:rPr lang="tr-TR" b="1" dirty="0" err="1"/>
              <a:t>otoenkoderler</a:t>
            </a:r>
            <a:r>
              <a:rPr lang="tr-TR" b="1" dirty="0"/>
              <a:t>, </a:t>
            </a:r>
            <a:r>
              <a:rPr lang="tr-TR" b="1" dirty="0" err="1"/>
              <a:t>GAN'lar</a:t>
            </a:r>
            <a:r>
              <a:rPr lang="tr-TR" b="1" dirty="0"/>
              <a:t>, değişken </a:t>
            </a:r>
            <a:r>
              <a:rPr lang="tr-TR" b="1" dirty="0" err="1"/>
              <a:t>otokodlayıcılar</a:t>
            </a:r>
            <a:r>
              <a:rPr lang="tr-TR" b="1" dirty="0"/>
              <a:t> (VAE), dönüştürücü modeller (</a:t>
            </a:r>
            <a:r>
              <a:rPr lang="tr-TR" b="1" dirty="0" err="1"/>
              <a:t>Transformers</a:t>
            </a:r>
            <a:r>
              <a:rPr lang="tr-TR" b="1" dirty="0"/>
              <a:t>) ve </a:t>
            </a:r>
            <a:r>
              <a:rPr lang="tr-TR" b="1" dirty="0" err="1"/>
              <a:t>diffusion</a:t>
            </a:r>
            <a:r>
              <a:rPr lang="tr-TR" b="1" dirty="0"/>
              <a:t> modelleri</a:t>
            </a:r>
            <a:r>
              <a:rPr lang="tr-TR" dirty="0"/>
              <a:t> gibi çeşitli yaklaşımlar bulunur.</a:t>
            </a:r>
          </a:p>
          <a:p>
            <a:endParaRPr lang="tr-TR" dirty="0"/>
          </a:p>
          <a:p>
            <a:endParaRPr lang="tr-TR" dirty="0"/>
          </a:p>
        </p:txBody>
      </p:sp>
    </p:spTree>
    <p:extLst>
      <p:ext uri="{BB962C8B-B14F-4D97-AF65-F5344CB8AC3E}">
        <p14:creationId xmlns:p14="http://schemas.microsoft.com/office/powerpoint/2010/main" val="125452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Otokodlayıcı</a:t>
            </a:r>
            <a:r>
              <a:rPr lang="tr-TR" dirty="0"/>
              <a:t> (</a:t>
            </a:r>
            <a:r>
              <a:rPr lang="tr-TR" dirty="0" err="1"/>
              <a:t>Autoencoders</a:t>
            </a:r>
            <a:r>
              <a:rPr lang="tr-TR" dirty="0"/>
              <a:t>)</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dirty="0" err="1"/>
              <a:t>Otoenkoderler</a:t>
            </a:r>
            <a:r>
              <a:rPr lang="tr-TR" dirty="0"/>
              <a:t>, giriş verisini sıkıştırarak daha küçük bir boyutta temsil eden ve daha sonra bu bilgiyi kullanarak giriş verisini yeniden oluşturan sinir ağı tabanlı modellerdir.</a:t>
            </a:r>
          </a:p>
          <a:p>
            <a:r>
              <a:rPr lang="tr-TR" b="1" dirty="0"/>
              <a:t>Çalışma Prensibi</a:t>
            </a:r>
          </a:p>
          <a:p>
            <a:pPr lvl="1"/>
            <a:r>
              <a:rPr lang="tr-TR" b="1" dirty="0"/>
              <a:t>Kodlayıcı (Encoder):</a:t>
            </a:r>
            <a:r>
              <a:rPr lang="tr-TR" dirty="0"/>
              <a:t> Giriş verisini düşük boyutlu bir temsile (</a:t>
            </a:r>
            <a:r>
              <a:rPr lang="tr-TR" dirty="0" err="1"/>
              <a:t>latent</a:t>
            </a:r>
            <a:r>
              <a:rPr lang="tr-TR" dirty="0"/>
              <a:t> </a:t>
            </a:r>
            <a:r>
              <a:rPr lang="tr-TR" dirty="0" err="1"/>
              <a:t>space</a:t>
            </a:r>
            <a:r>
              <a:rPr lang="tr-TR" dirty="0"/>
              <a:t>) dönüştürür.</a:t>
            </a:r>
          </a:p>
          <a:p>
            <a:pPr lvl="1"/>
            <a:r>
              <a:rPr lang="tr-TR" b="1" dirty="0"/>
              <a:t>Gizli Temsil (</a:t>
            </a:r>
            <a:r>
              <a:rPr lang="tr-TR" b="1" dirty="0" err="1"/>
              <a:t>Latent</a:t>
            </a:r>
            <a:r>
              <a:rPr lang="tr-TR" b="1" dirty="0"/>
              <a:t> Space):</a:t>
            </a:r>
            <a:r>
              <a:rPr lang="tr-TR" dirty="0"/>
              <a:t> Bilginin sıkıştırılmış hali.</a:t>
            </a:r>
          </a:p>
          <a:p>
            <a:pPr lvl="1"/>
            <a:r>
              <a:rPr lang="tr-TR" b="1" dirty="0"/>
              <a:t>Çözücü (</a:t>
            </a:r>
            <a:r>
              <a:rPr lang="tr-TR" b="1" dirty="0" err="1"/>
              <a:t>Decoder</a:t>
            </a:r>
            <a:r>
              <a:rPr lang="tr-TR" b="1" dirty="0"/>
              <a:t>):</a:t>
            </a:r>
            <a:r>
              <a:rPr lang="tr-TR" dirty="0"/>
              <a:t> Sıkıştırılmış bilgiyi tekrar orijinal formata geri dönüştürmeye çalışır.</a:t>
            </a:r>
          </a:p>
          <a:p>
            <a:r>
              <a:rPr lang="tr-TR" b="1" dirty="0"/>
              <a:t>Üretken Yapay Zekada Kullanımı</a:t>
            </a:r>
          </a:p>
          <a:p>
            <a:pPr lvl="1"/>
            <a:r>
              <a:rPr lang="tr-TR" dirty="0"/>
              <a:t>Görüntü ve veri sentezi için </a:t>
            </a:r>
            <a:r>
              <a:rPr lang="tr-TR" dirty="0" err="1"/>
              <a:t>otoenkoderler</a:t>
            </a:r>
            <a:r>
              <a:rPr lang="tr-TR" dirty="0"/>
              <a:t> kullanılabilir.</a:t>
            </a:r>
          </a:p>
          <a:p>
            <a:pPr lvl="1"/>
            <a:r>
              <a:rPr lang="tr-TR" dirty="0"/>
              <a:t>Gürültülü veriyi temizleme (</a:t>
            </a:r>
            <a:r>
              <a:rPr lang="tr-TR" dirty="0" err="1"/>
              <a:t>denoising</a:t>
            </a:r>
            <a:r>
              <a:rPr lang="tr-TR" dirty="0"/>
              <a:t> </a:t>
            </a:r>
            <a:r>
              <a:rPr lang="tr-TR" dirty="0" err="1"/>
              <a:t>autoencoders</a:t>
            </a:r>
            <a:r>
              <a:rPr lang="tr-TR" dirty="0"/>
              <a:t>).</a:t>
            </a:r>
          </a:p>
          <a:p>
            <a:pPr lvl="1"/>
            <a:r>
              <a:rPr lang="tr-TR" dirty="0"/>
              <a:t>Özellik öğrenme (</a:t>
            </a:r>
            <a:r>
              <a:rPr lang="tr-TR" dirty="0" err="1"/>
              <a:t>feature</a:t>
            </a:r>
            <a:r>
              <a:rPr lang="tr-TR" dirty="0"/>
              <a:t> </a:t>
            </a:r>
            <a:r>
              <a:rPr lang="tr-TR" dirty="0" err="1"/>
              <a:t>extraction</a:t>
            </a:r>
            <a:r>
              <a:rPr lang="tr-TR" dirty="0"/>
              <a:t>).</a:t>
            </a:r>
          </a:p>
          <a:p>
            <a:r>
              <a:rPr lang="tr-TR" b="1" dirty="0"/>
              <a:t>Örnek Model: </a:t>
            </a:r>
            <a:r>
              <a:rPr lang="tr-TR" b="1" dirty="0" err="1"/>
              <a:t>Denoising</a:t>
            </a:r>
            <a:r>
              <a:rPr lang="tr-TR" b="1" dirty="0"/>
              <a:t> </a:t>
            </a:r>
            <a:r>
              <a:rPr lang="tr-TR" b="1" dirty="0" err="1"/>
              <a:t>Autoencoder</a:t>
            </a:r>
            <a:endParaRPr lang="tr-TR" b="1" dirty="0"/>
          </a:p>
          <a:p>
            <a:pPr lvl="1"/>
            <a:r>
              <a:rPr lang="tr-TR" dirty="0"/>
              <a:t>Gürültülü girişlerden temiz versiyonları üretmek için kullanılır.</a:t>
            </a:r>
          </a:p>
          <a:p>
            <a:pPr lvl="1"/>
            <a:r>
              <a:rPr lang="tr-TR" dirty="0"/>
              <a:t>Örneğin, eski veya bozulmuş fotoğrafları iyileştirmek için kullanılabilir.</a:t>
            </a:r>
          </a:p>
          <a:p>
            <a:endParaRPr lang="tr-TR" dirty="0"/>
          </a:p>
          <a:p>
            <a:endParaRPr lang="tr-TR" dirty="0"/>
          </a:p>
        </p:txBody>
      </p:sp>
    </p:spTree>
    <p:extLst>
      <p:ext uri="{BB962C8B-B14F-4D97-AF65-F5344CB8AC3E}">
        <p14:creationId xmlns:p14="http://schemas.microsoft.com/office/powerpoint/2010/main" val="385876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Generative</a:t>
            </a:r>
            <a:r>
              <a:rPr lang="tr-TR" dirty="0"/>
              <a:t> </a:t>
            </a:r>
            <a:r>
              <a:rPr lang="tr-TR" dirty="0" err="1"/>
              <a:t>Adversarial</a:t>
            </a:r>
            <a:r>
              <a:rPr lang="tr-TR" dirty="0"/>
              <a:t> Networks (</a:t>
            </a:r>
            <a:r>
              <a:rPr lang="tr-TR" dirty="0" err="1"/>
              <a:t>GANs</a:t>
            </a:r>
            <a:r>
              <a:rPr lang="tr-TR" dirty="0"/>
              <a:t>)</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dirty="0" err="1"/>
              <a:t>Generative</a:t>
            </a:r>
            <a:r>
              <a:rPr lang="tr-TR" dirty="0"/>
              <a:t> </a:t>
            </a:r>
            <a:r>
              <a:rPr lang="tr-TR" dirty="0" err="1"/>
              <a:t>Adversarial</a:t>
            </a:r>
            <a:r>
              <a:rPr lang="tr-TR" dirty="0"/>
              <a:t> Networks (</a:t>
            </a:r>
            <a:r>
              <a:rPr lang="tr-TR" dirty="0" err="1"/>
              <a:t>GANs</a:t>
            </a:r>
            <a:r>
              <a:rPr lang="tr-TR" dirty="0"/>
              <a:t>), iki sinir ağından oluşan üretken modellerdir: </a:t>
            </a:r>
            <a:r>
              <a:rPr lang="tr-TR" b="1" dirty="0"/>
              <a:t>Üretici Ağ (</a:t>
            </a:r>
            <a:r>
              <a:rPr lang="tr-TR" b="1" dirty="0" err="1"/>
              <a:t>Generator</a:t>
            </a:r>
            <a:r>
              <a:rPr lang="tr-TR" b="1" dirty="0"/>
              <a:t>) ve Ayırt Edici Ağ (</a:t>
            </a:r>
            <a:r>
              <a:rPr lang="tr-TR" b="1" dirty="0" err="1"/>
              <a:t>Discriminator</a:t>
            </a:r>
            <a:r>
              <a:rPr lang="tr-TR" b="1" dirty="0"/>
              <a:t>)</a:t>
            </a:r>
            <a:r>
              <a:rPr lang="tr-TR" dirty="0"/>
              <a:t>.</a:t>
            </a:r>
          </a:p>
          <a:p>
            <a:r>
              <a:rPr lang="tr-TR" b="1" dirty="0"/>
              <a:t>Çalışma Prensibi</a:t>
            </a:r>
          </a:p>
          <a:p>
            <a:pPr lvl="1"/>
            <a:r>
              <a:rPr lang="tr-TR" b="1" dirty="0"/>
              <a:t>Üretici Ağ (</a:t>
            </a:r>
            <a:r>
              <a:rPr lang="tr-TR" b="1" dirty="0" err="1"/>
              <a:t>Generator</a:t>
            </a:r>
            <a:r>
              <a:rPr lang="tr-TR" b="1" dirty="0"/>
              <a:t>):</a:t>
            </a:r>
            <a:r>
              <a:rPr lang="tr-TR" dirty="0"/>
              <a:t> Rastgele bir girdi alır ve gerçek gibi görünen yeni bir veri örneği üretir.</a:t>
            </a:r>
          </a:p>
          <a:p>
            <a:pPr lvl="1"/>
            <a:r>
              <a:rPr lang="tr-TR" b="1" dirty="0"/>
              <a:t>Ayırt Edici Ağ (</a:t>
            </a:r>
            <a:r>
              <a:rPr lang="tr-TR" b="1" dirty="0" err="1"/>
              <a:t>Discriminator</a:t>
            </a:r>
            <a:r>
              <a:rPr lang="tr-TR" b="1" dirty="0"/>
              <a:t>):</a:t>
            </a:r>
            <a:r>
              <a:rPr lang="tr-TR" dirty="0"/>
              <a:t> Gerçek veri ile üreticinin ürettiği sahte veriyi ayırt etmeye çalışır.</a:t>
            </a:r>
          </a:p>
          <a:p>
            <a:pPr marL="457200" lvl="1" indent="0">
              <a:buNone/>
            </a:pPr>
            <a:r>
              <a:rPr lang="tr-TR" dirty="0"/>
              <a:t>Bu iki ağ birbirine karşı rekabet ederek (</a:t>
            </a:r>
            <a:r>
              <a:rPr lang="tr-TR" dirty="0" err="1"/>
              <a:t>adversarial</a:t>
            </a:r>
            <a:r>
              <a:rPr lang="tr-TR" dirty="0"/>
              <a:t> </a:t>
            </a:r>
            <a:r>
              <a:rPr lang="tr-TR" dirty="0" err="1"/>
              <a:t>training</a:t>
            </a:r>
            <a:r>
              <a:rPr lang="tr-TR" dirty="0"/>
              <a:t>) giderek daha gerçekçi veri üretmeyi öğrenir.</a:t>
            </a:r>
          </a:p>
          <a:p>
            <a:r>
              <a:rPr lang="tr-TR" b="1" dirty="0"/>
              <a:t>Üretken Yapay Zekada Kullanımı</a:t>
            </a:r>
          </a:p>
          <a:p>
            <a:pPr lvl="1"/>
            <a:r>
              <a:rPr lang="tr-TR" dirty="0"/>
              <a:t>Gerçekçi yüz görüntüleri üretmek (</a:t>
            </a:r>
            <a:r>
              <a:rPr lang="tr-TR" dirty="0" err="1"/>
              <a:t>StyleGAN</a:t>
            </a:r>
            <a:r>
              <a:rPr lang="tr-TR" dirty="0"/>
              <a:t>, </a:t>
            </a:r>
            <a:r>
              <a:rPr lang="tr-TR" dirty="0" err="1"/>
              <a:t>FaceGAN</a:t>
            </a:r>
            <a:r>
              <a:rPr lang="tr-TR" dirty="0"/>
              <a:t>).</a:t>
            </a:r>
          </a:p>
          <a:p>
            <a:pPr lvl="1"/>
            <a:r>
              <a:rPr lang="tr-TR" dirty="0"/>
              <a:t>Gerçekçi sahneler, sanat eserleri veya oyun karakterleri oluşturmak.</a:t>
            </a:r>
          </a:p>
          <a:p>
            <a:pPr lvl="1"/>
            <a:r>
              <a:rPr lang="tr-TR" dirty="0" err="1"/>
              <a:t>Deepfake</a:t>
            </a:r>
            <a:r>
              <a:rPr lang="tr-TR" dirty="0"/>
              <a:t> teknolojisi.</a:t>
            </a:r>
          </a:p>
          <a:p>
            <a:r>
              <a:rPr lang="tr-TR" b="1" dirty="0"/>
              <a:t>Örnek Model: </a:t>
            </a:r>
            <a:r>
              <a:rPr lang="tr-TR" b="1" dirty="0" err="1"/>
              <a:t>StyleGAN</a:t>
            </a:r>
            <a:endParaRPr lang="tr-TR" b="1" dirty="0"/>
          </a:p>
          <a:p>
            <a:pPr lvl="1"/>
            <a:r>
              <a:rPr lang="tr-TR" dirty="0"/>
              <a:t>Gerçekçi yüz üretimi için kullanılan gelişmiş GAN modeli.</a:t>
            </a:r>
          </a:p>
          <a:p>
            <a:pPr lvl="1"/>
            <a:r>
              <a:rPr lang="tr-TR" dirty="0"/>
              <a:t>NVIDIA tarafından geliştirildi.</a:t>
            </a:r>
          </a:p>
          <a:p>
            <a:endParaRPr lang="tr-TR" dirty="0"/>
          </a:p>
          <a:p>
            <a:endParaRPr lang="tr-TR" dirty="0"/>
          </a:p>
        </p:txBody>
      </p:sp>
    </p:spTree>
    <p:extLst>
      <p:ext uri="{BB962C8B-B14F-4D97-AF65-F5344CB8AC3E}">
        <p14:creationId xmlns:p14="http://schemas.microsoft.com/office/powerpoint/2010/main" val="26698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İçindekiler</a:t>
            </a:r>
          </a:p>
        </p:txBody>
      </p:sp>
      <p:sp>
        <p:nvSpPr>
          <p:cNvPr id="9" name="İçerik Yer Tutucusu 8"/>
          <p:cNvSpPr>
            <a:spLocks noGrp="1"/>
          </p:cNvSpPr>
          <p:nvPr>
            <p:ph idx="1"/>
          </p:nvPr>
        </p:nvSpPr>
        <p:spPr/>
        <p:txBody>
          <a:bodyPr/>
          <a:lstStyle/>
          <a:p>
            <a:r>
              <a:rPr lang="it-IT" dirty="0"/>
              <a:t>Üretken Yapay Zeka (Generative AI) Nedir? </a:t>
            </a:r>
            <a:endParaRPr lang="tr-TR" dirty="0"/>
          </a:p>
          <a:p>
            <a:r>
              <a:rPr lang="nn-NO" dirty="0"/>
              <a:t>Geleneksel Yapay Zeka ile Farkları</a:t>
            </a:r>
            <a:endParaRPr lang="tr-TR" dirty="0"/>
          </a:p>
          <a:p>
            <a:r>
              <a:rPr lang="tr-TR" dirty="0"/>
              <a:t>Temel Çalışma Prensibi: Öğrenme ve Veri Üretme Süreçleri</a:t>
            </a:r>
          </a:p>
          <a:p>
            <a:pPr lvl="1"/>
            <a:r>
              <a:rPr lang="es-ES" dirty="0"/>
              <a:t>Model Eğitimi ve Öğrenme Süreci</a:t>
            </a:r>
            <a:endParaRPr lang="tr-TR" dirty="0"/>
          </a:p>
          <a:p>
            <a:pPr lvl="2"/>
            <a:r>
              <a:rPr lang="tr-TR" dirty="0"/>
              <a:t>Denetimli Öğrenme (</a:t>
            </a:r>
            <a:r>
              <a:rPr lang="tr-TR" dirty="0" err="1"/>
              <a:t>Supervised</a:t>
            </a:r>
            <a:r>
              <a:rPr lang="tr-TR" dirty="0"/>
              <a:t> Learning)</a:t>
            </a:r>
          </a:p>
          <a:p>
            <a:pPr lvl="2"/>
            <a:r>
              <a:rPr lang="tr-TR" dirty="0"/>
              <a:t>Denetimsiz Öğrenme (</a:t>
            </a:r>
            <a:r>
              <a:rPr lang="tr-TR" dirty="0" err="1"/>
              <a:t>Unsupervised</a:t>
            </a:r>
            <a:r>
              <a:rPr lang="tr-TR" dirty="0"/>
              <a:t> Learning)</a:t>
            </a:r>
          </a:p>
          <a:p>
            <a:pPr lvl="2"/>
            <a:r>
              <a:rPr lang="tr-TR" dirty="0"/>
              <a:t>Pekiştirmeli Öğrenme (</a:t>
            </a:r>
            <a:r>
              <a:rPr lang="tr-TR" dirty="0" err="1"/>
              <a:t>Reinforcement</a:t>
            </a:r>
            <a:r>
              <a:rPr lang="tr-TR" dirty="0"/>
              <a:t> Learning)</a:t>
            </a:r>
          </a:p>
          <a:p>
            <a:r>
              <a:rPr lang="tr-TR" dirty="0"/>
              <a:t>Veri Üretme Süreci</a:t>
            </a:r>
          </a:p>
          <a:p>
            <a:pPr lvl="1"/>
            <a:r>
              <a:rPr lang="tr-TR" dirty="0" err="1"/>
              <a:t>Olasılıksal</a:t>
            </a:r>
            <a:r>
              <a:rPr lang="tr-TR" dirty="0"/>
              <a:t> Modeller (</a:t>
            </a:r>
            <a:r>
              <a:rPr lang="tr-TR" dirty="0" err="1"/>
              <a:t>Probabilistic</a:t>
            </a:r>
            <a:r>
              <a:rPr lang="tr-TR" dirty="0"/>
              <a:t> </a:t>
            </a:r>
            <a:r>
              <a:rPr lang="tr-TR" dirty="0" err="1"/>
              <a:t>Models</a:t>
            </a:r>
            <a:r>
              <a:rPr lang="tr-TR" dirty="0"/>
              <a:t>)</a:t>
            </a:r>
          </a:p>
          <a:p>
            <a:pPr lvl="1"/>
            <a:r>
              <a:rPr lang="tr-TR" dirty="0"/>
              <a:t>Derin Öğrenme Modelleri (</a:t>
            </a:r>
            <a:r>
              <a:rPr lang="tr-TR" dirty="0" err="1"/>
              <a:t>Deep</a:t>
            </a:r>
            <a:r>
              <a:rPr lang="tr-TR" dirty="0"/>
              <a:t> Learning-</a:t>
            </a:r>
            <a:r>
              <a:rPr lang="tr-TR" dirty="0" err="1"/>
              <a:t>Based</a:t>
            </a:r>
            <a:r>
              <a:rPr lang="tr-TR" dirty="0"/>
              <a:t> </a:t>
            </a:r>
            <a:r>
              <a:rPr lang="tr-TR" dirty="0" err="1"/>
              <a:t>Models</a:t>
            </a:r>
            <a:r>
              <a:rPr lang="tr-TR" dirty="0"/>
              <a:t>)</a:t>
            </a:r>
          </a:p>
          <a:p>
            <a:pPr lvl="1"/>
            <a:r>
              <a:rPr lang="da-DK" dirty="0"/>
              <a:t>İleri Seviye Modeller (Advanced Models)</a:t>
            </a:r>
            <a:endParaRPr lang="tr-TR" dirty="0"/>
          </a:p>
          <a:p>
            <a:pPr lvl="2"/>
            <a:endParaRPr lang="tr-TR" dirty="0"/>
          </a:p>
        </p:txBody>
      </p:sp>
    </p:spTree>
    <p:extLst>
      <p:ext uri="{BB962C8B-B14F-4D97-AF65-F5344CB8AC3E}">
        <p14:creationId xmlns:p14="http://schemas.microsoft.com/office/powerpoint/2010/main" val="42348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Değişken </a:t>
            </a:r>
            <a:r>
              <a:rPr lang="tr-TR" dirty="0" err="1"/>
              <a:t>Otokodlayıcılar</a:t>
            </a:r>
            <a:r>
              <a:rPr lang="tr-TR" dirty="0"/>
              <a:t> (VAE – </a:t>
            </a:r>
            <a:r>
              <a:rPr lang="tr-TR" dirty="0" err="1"/>
              <a:t>Variational</a:t>
            </a:r>
            <a:r>
              <a:rPr lang="tr-TR" dirty="0"/>
              <a:t> </a:t>
            </a:r>
            <a:r>
              <a:rPr lang="tr-TR" dirty="0" err="1"/>
              <a:t>Autoencoders</a:t>
            </a:r>
            <a:r>
              <a:rPr lang="tr-TR" dirty="0"/>
              <a:t>)</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Değişken </a:t>
            </a:r>
            <a:r>
              <a:rPr lang="tr-TR" dirty="0" err="1"/>
              <a:t>otokodlayıcılar</a:t>
            </a:r>
            <a:r>
              <a:rPr lang="tr-TR" dirty="0"/>
              <a:t> (VAE), geleneksel </a:t>
            </a:r>
            <a:r>
              <a:rPr lang="tr-TR" dirty="0" err="1"/>
              <a:t>otoenkoderlere</a:t>
            </a:r>
            <a:r>
              <a:rPr lang="tr-TR" dirty="0"/>
              <a:t> benzeyen ancak </a:t>
            </a:r>
            <a:r>
              <a:rPr lang="tr-TR" b="1" dirty="0" err="1"/>
              <a:t>olasılıksal</a:t>
            </a:r>
            <a:r>
              <a:rPr lang="tr-TR" b="1" dirty="0"/>
              <a:t> öğrenme</a:t>
            </a:r>
            <a:r>
              <a:rPr lang="tr-TR" dirty="0"/>
              <a:t> prensiplerini kullanan üretken modellerdir.</a:t>
            </a:r>
          </a:p>
          <a:p>
            <a:r>
              <a:rPr lang="tr-TR" b="1" dirty="0"/>
              <a:t>Çalışma Prensibi</a:t>
            </a:r>
          </a:p>
          <a:p>
            <a:pPr lvl="1"/>
            <a:r>
              <a:rPr lang="tr-TR" dirty="0" err="1"/>
              <a:t>Latent</a:t>
            </a:r>
            <a:r>
              <a:rPr lang="tr-TR" dirty="0"/>
              <a:t> </a:t>
            </a:r>
            <a:r>
              <a:rPr lang="tr-TR" dirty="0" err="1"/>
              <a:t>space</a:t>
            </a:r>
            <a:r>
              <a:rPr lang="tr-TR" dirty="0"/>
              <a:t>(gizli alan) içindeki değişkenlerin dağılımını öğrenerek, daha tutarlı ve çeşitlilik içeren veri örnekleri üretir.</a:t>
            </a:r>
          </a:p>
          <a:p>
            <a:pPr lvl="1"/>
            <a:r>
              <a:rPr lang="tr-TR" dirty="0" err="1"/>
              <a:t>Gaussian</a:t>
            </a:r>
            <a:r>
              <a:rPr lang="tr-TR" dirty="0"/>
              <a:t> dağılımlar kullanılarak yeni veriler üretilebilir.</a:t>
            </a:r>
          </a:p>
          <a:p>
            <a:r>
              <a:rPr lang="tr-TR" b="1" dirty="0"/>
              <a:t>Üretken Yapay Zekada Kullanımı</a:t>
            </a:r>
          </a:p>
          <a:p>
            <a:pPr lvl="1"/>
            <a:r>
              <a:rPr lang="tr-TR" dirty="0"/>
              <a:t>Anlamlı ve sürekli </a:t>
            </a:r>
            <a:r>
              <a:rPr lang="tr-TR" dirty="0" err="1"/>
              <a:t>latent</a:t>
            </a:r>
            <a:r>
              <a:rPr lang="tr-TR" dirty="0"/>
              <a:t> alanlar oluşturmak.</a:t>
            </a:r>
          </a:p>
          <a:p>
            <a:pPr lvl="1"/>
            <a:r>
              <a:rPr lang="tr-TR" dirty="0"/>
              <a:t>Metin ve görsel sentezi.</a:t>
            </a:r>
          </a:p>
          <a:p>
            <a:pPr lvl="1"/>
            <a:r>
              <a:rPr lang="tr-TR" dirty="0"/>
              <a:t>Gürültüden temiz veri üretme.</a:t>
            </a:r>
          </a:p>
          <a:p>
            <a:r>
              <a:rPr lang="tr-TR" dirty="0"/>
              <a:t>Örnek Model: Beta-VAE</a:t>
            </a:r>
            <a:endParaRPr lang="tr-TR" b="1" dirty="0"/>
          </a:p>
          <a:p>
            <a:pPr lvl="1"/>
            <a:r>
              <a:rPr lang="tr-TR" dirty="0" err="1"/>
              <a:t>Faktörize</a:t>
            </a:r>
            <a:r>
              <a:rPr lang="tr-TR" dirty="0"/>
              <a:t> edilmiş özellik öğrenme için kullanılan bir VAE türevidir.</a:t>
            </a:r>
          </a:p>
          <a:p>
            <a:endParaRPr lang="tr-TR" dirty="0"/>
          </a:p>
        </p:txBody>
      </p:sp>
    </p:spTree>
    <p:extLst>
      <p:ext uri="{BB962C8B-B14F-4D97-AF65-F5344CB8AC3E}">
        <p14:creationId xmlns:p14="http://schemas.microsoft.com/office/powerpoint/2010/main" val="259277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Dönüştürücü Modeller (</a:t>
            </a:r>
            <a:r>
              <a:rPr lang="tr-TR" dirty="0" err="1"/>
              <a:t>Transformers</a:t>
            </a:r>
            <a:r>
              <a:rPr lang="tr-TR" dirty="0"/>
              <a:t>)</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dirty="0" err="1"/>
              <a:t>Transformers</a:t>
            </a:r>
            <a:r>
              <a:rPr lang="tr-TR" dirty="0"/>
              <a:t>, dikkat (</a:t>
            </a:r>
            <a:r>
              <a:rPr lang="tr-TR" dirty="0" err="1"/>
              <a:t>attention</a:t>
            </a:r>
            <a:r>
              <a:rPr lang="tr-TR" dirty="0"/>
              <a:t>) mekanizmaları sayesinde verinin bağlamını anlamlandırarak metin, görsel ve ses üretiminde kullanılan en güçlü üretken modellerden biridir.</a:t>
            </a:r>
          </a:p>
          <a:p>
            <a:r>
              <a:rPr lang="tr-TR" b="1" dirty="0"/>
              <a:t>Çalışma Prensibi</a:t>
            </a:r>
          </a:p>
          <a:p>
            <a:pPr lvl="1"/>
            <a:r>
              <a:rPr lang="tr-TR" b="1" dirty="0"/>
              <a:t>Kendi Kendine Dikkat (Self-</a:t>
            </a:r>
            <a:r>
              <a:rPr lang="tr-TR" b="1" dirty="0" err="1"/>
              <a:t>Attention</a:t>
            </a:r>
            <a:r>
              <a:rPr lang="tr-TR" b="1" dirty="0"/>
              <a:t>)</a:t>
            </a:r>
            <a:r>
              <a:rPr lang="tr-TR" dirty="0"/>
              <a:t>: Modelin, cümlenin içindeki tüm kelimeler arasındaki ilişkileri anlamasına yardımcı olur.</a:t>
            </a:r>
          </a:p>
          <a:p>
            <a:pPr lvl="1"/>
            <a:r>
              <a:rPr lang="tr-TR" b="1" dirty="0"/>
              <a:t>Katman </a:t>
            </a:r>
            <a:r>
              <a:rPr lang="tr-TR" b="1" dirty="0" err="1"/>
              <a:t>Normlama</a:t>
            </a:r>
            <a:r>
              <a:rPr lang="tr-TR" b="1" dirty="0"/>
              <a:t> (</a:t>
            </a:r>
            <a:r>
              <a:rPr lang="tr-TR" b="1" dirty="0" err="1"/>
              <a:t>Layer</a:t>
            </a:r>
            <a:r>
              <a:rPr lang="tr-TR" b="1" dirty="0"/>
              <a:t> </a:t>
            </a:r>
            <a:r>
              <a:rPr lang="tr-TR" b="1" dirty="0" err="1"/>
              <a:t>Normalization</a:t>
            </a:r>
            <a:r>
              <a:rPr lang="tr-TR" b="1" dirty="0"/>
              <a:t>)</a:t>
            </a:r>
            <a:r>
              <a:rPr lang="tr-TR" dirty="0"/>
              <a:t> ve </a:t>
            </a:r>
            <a:r>
              <a:rPr lang="tr-TR" b="1" dirty="0"/>
              <a:t>Besleme İleri Ağlar (</a:t>
            </a:r>
            <a:r>
              <a:rPr lang="tr-TR" b="1" dirty="0" err="1"/>
              <a:t>Feedforward</a:t>
            </a:r>
            <a:r>
              <a:rPr lang="tr-TR" b="1" dirty="0"/>
              <a:t> Networks)</a:t>
            </a:r>
            <a:r>
              <a:rPr lang="tr-TR" dirty="0"/>
              <a:t> gibi yapılar içerir.</a:t>
            </a:r>
          </a:p>
          <a:p>
            <a:r>
              <a:rPr lang="tr-TR" b="1" dirty="0"/>
              <a:t>Üretken Yapay Zekada Kullanımı</a:t>
            </a:r>
          </a:p>
          <a:p>
            <a:pPr lvl="1"/>
            <a:r>
              <a:rPr lang="tr-TR" dirty="0"/>
              <a:t>Metin üretimi ve sohbet botları (</a:t>
            </a:r>
            <a:r>
              <a:rPr lang="tr-TR" dirty="0" err="1"/>
              <a:t>ChatGPT</a:t>
            </a:r>
            <a:r>
              <a:rPr lang="tr-TR" dirty="0"/>
              <a:t>, BERT, T5).</a:t>
            </a:r>
          </a:p>
          <a:p>
            <a:pPr lvl="1"/>
            <a:r>
              <a:rPr lang="tr-TR" dirty="0"/>
              <a:t>Kod üretimi (</a:t>
            </a:r>
            <a:r>
              <a:rPr lang="tr-TR" dirty="0" err="1"/>
              <a:t>Codex</a:t>
            </a:r>
            <a:r>
              <a:rPr lang="tr-TR" dirty="0"/>
              <a:t>, </a:t>
            </a:r>
            <a:r>
              <a:rPr lang="tr-TR" dirty="0" err="1"/>
              <a:t>AlphaCode</a:t>
            </a:r>
            <a:r>
              <a:rPr lang="tr-TR" dirty="0"/>
              <a:t>).</a:t>
            </a:r>
          </a:p>
          <a:p>
            <a:pPr lvl="1"/>
            <a:r>
              <a:rPr lang="tr-TR" dirty="0"/>
              <a:t>Görüntüden metin üretimi (DALL·E, CLIP).</a:t>
            </a:r>
          </a:p>
          <a:p>
            <a:r>
              <a:rPr lang="tr-TR" dirty="0"/>
              <a:t>Örnek Model: Beta-VAE</a:t>
            </a:r>
            <a:endParaRPr lang="tr-TR" b="1" dirty="0"/>
          </a:p>
          <a:p>
            <a:pPr lvl="1"/>
            <a:r>
              <a:rPr lang="tr-TR" dirty="0"/>
              <a:t>Büyük dil modelleri arasında en gelişmiş olanlardan biri.</a:t>
            </a:r>
          </a:p>
          <a:p>
            <a:pPr lvl="1"/>
            <a:r>
              <a:rPr lang="tr-TR" dirty="0"/>
              <a:t>Doğal dil işleme, çeviri, kod üretimi ve diyalog bazlı sistemlerde kullanılır.</a:t>
            </a:r>
          </a:p>
        </p:txBody>
      </p:sp>
    </p:spTree>
    <p:extLst>
      <p:ext uri="{BB962C8B-B14F-4D97-AF65-F5344CB8AC3E}">
        <p14:creationId xmlns:p14="http://schemas.microsoft.com/office/powerpoint/2010/main" val="315481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Diffusion</a:t>
            </a:r>
            <a:r>
              <a:rPr lang="tr-TR" dirty="0"/>
              <a:t> Modelleri (</a:t>
            </a:r>
            <a:r>
              <a:rPr lang="tr-TR" dirty="0" err="1"/>
              <a:t>Stable</a:t>
            </a:r>
            <a:r>
              <a:rPr lang="tr-TR" dirty="0"/>
              <a:t> </a:t>
            </a:r>
            <a:r>
              <a:rPr lang="tr-TR" dirty="0" err="1"/>
              <a:t>Diffusion</a:t>
            </a:r>
            <a:r>
              <a:rPr lang="tr-TR" dirty="0"/>
              <a:t> vb.)</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err="1"/>
              <a:t>Diffusion</a:t>
            </a:r>
            <a:r>
              <a:rPr lang="tr-TR" dirty="0"/>
              <a:t> modelleri, gürültü ekleyerek veriyi bozar ve ardından öğrenilmiş bilgileri kullanarak bu gürültüyü kademeli olarak temizleyerek yeni örnekler üretir.</a:t>
            </a:r>
          </a:p>
          <a:p>
            <a:r>
              <a:rPr lang="tr-TR" b="1" dirty="0"/>
              <a:t>Çalışma Prensibi</a:t>
            </a:r>
          </a:p>
          <a:p>
            <a:pPr lvl="1"/>
            <a:r>
              <a:rPr lang="tr-TR" b="1" dirty="0"/>
              <a:t>İleri Difüzyon Aşaması:</a:t>
            </a:r>
            <a:r>
              <a:rPr lang="tr-TR" dirty="0"/>
              <a:t> Veriye kademeli olarak gürültü eklenir.</a:t>
            </a:r>
          </a:p>
          <a:p>
            <a:pPr lvl="1"/>
            <a:r>
              <a:rPr lang="tr-TR" b="1" dirty="0"/>
              <a:t>Ters Difüzyon Aşaması:</a:t>
            </a:r>
            <a:r>
              <a:rPr lang="tr-TR" dirty="0"/>
              <a:t> Model, gürültüyü kaldırarak orijinal veriyi üretmeye çalışır.</a:t>
            </a:r>
          </a:p>
          <a:p>
            <a:r>
              <a:rPr lang="tr-TR" b="1" dirty="0"/>
              <a:t>Üretken Yapay Zekada Kullanımı</a:t>
            </a:r>
          </a:p>
          <a:p>
            <a:pPr lvl="1"/>
            <a:r>
              <a:rPr lang="tr-TR" dirty="0"/>
              <a:t>Yüksek kaliteli görüntü üretimi (</a:t>
            </a:r>
            <a:r>
              <a:rPr lang="tr-TR" dirty="0" err="1"/>
              <a:t>Stable</a:t>
            </a:r>
            <a:r>
              <a:rPr lang="tr-TR" dirty="0"/>
              <a:t> </a:t>
            </a:r>
            <a:r>
              <a:rPr lang="tr-TR" dirty="0" err="1"/>
              <a:t>Diffusion</a:t>
            </a:r>
            <a:r>
              <a:rPr lang="tr-TR" dirty="0"/>
              <a:t>, </a:t>
            </a:r>
            <a:r>
              <a:rPr lang="tr-TR" dirty="0" err="1"/>
              <a:t>Midjourney</a:t>
            </a:r>
            <a:r>
              <a:rPr lang="tr-TR" dirty="0"/>
              <a:t>).</a:t>
            </a:r>
          </a:p>
          <a:p>
            <a:pPr lvl="1"/>
            <a:r>
              <a:rPr lang="tr-TR" dirty="0"/>
              <a:t>Fotoğraf restorasyonu ve düzenleme.</a:t>
            </a:r>
          </a:p>
          <a:p>
            <a:pPr lvl="1"/>
            <a:r>
              <a:rPr lang="tr-TR" dirty="0"/>
              <a:t>Açık kaynaklı, yüksek kaliteli görüntü üretme modeli.</a:t>
            </a:r>
          </a:p>
          <a:p>
            <a:pPr marL="457200" lvl="1" indent="0">
              <a:buNone/>
            </a:pPr>
            <a:endParaRPr lang="tr-TR" dirty="0"/>
          </a:p>
        </p:txBody>
      </p:sp>
    </p:spTree>
    <p:extLst>
      <p:ext uri="{BB962C8B-B14F-4D97-AF65-F5344CB8AC3E}">
        <p14:creationId xmlns:p14="http://schemas.microsoft.com/office/powerpoint/2010/main" val="25212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endParaRPr lang="tr-TR" dirty="0"/>
          </a:p>
        </p:txBody>
      </p:sp>
      <p:sp>
        <p:nvSpPr>
          <p:cNvPr id="9" name="İçerik Yer Tutucusu 8"/>
          <p:cNvSpPr>
            <a:spLocks noGrp="1"/>
          </p:cNvSpPr>
          <p:nvPr>
            <p:ph idx="1"/>
          </p:nvPr>
        </p:nvSpPr>
        <p:spPr>
          <a:xfrm>
            <a:off x="490451" y="1662545"/>
            <a:ext cx="11396749" cy="4064001"/>
          </a:xfrm>
        </p:spPr>
        <p:txBody>
          <a:bodyPr>
            <a:normAutofit/>
          </a:bodyPr>
          <a:lstStyle/>
          <a:p>
            <a:r>
              <a:rPr lang="tr-TR" dirty="0"/>
              <a:t>Sonuç Olarak;</a:t>
            </a:r>
          </a:p>
          <a:p>
            <a:endParaRPr lang="tr-TR" dirty="0"/>
          </a:p>
          <a:p>
            <a:pPr lvl="1"/>
            <a:r>
              <a:rPr lang="tr-TR" dirty="0"/>
              <a:t>Üretken yapay zeka farklı model türleriyle veri üretiminde çığır açmıştır. </a:t>
            </a:r>
          </a:p>
          <a:p>
            <a:pPr lvl="1"/>
            <a:endParaRPr lang="tr-TR" dirty="0"/>
          </a:p>
          <a:p>
            <a:pPr lvl="1"/>
            <a:r>
              <a:rPr lang="tr-TR" dirty="0" err="1"/>
              <a:t>GAN’lar</a:t>
            </a:r>
            <a:r>
              <a:rPr lang="tr-TR" dirty="0"/>
              <a:t>, </a:t>
            </a:r>
            <a:r>
              <a:rPr lang="tr-TR" dirty="0" err="1"/>
              <a:t>otoenkoderler</a:t>
            </a:r>
            <a:r>
              <a:rPr lang="tr-TR" dirty="0"/>
              <a:t>, </a:t>
            </a:r>
            <a:r>
              <a:rPr lang="tr-TR" dirty="0" err="1"/>
              <a:t>VAE’ler</a:t>
            </a:r>
            <a:r>
              <a:rPr lang="tr-TR" dirty="0"/>
              <a:t>, </a:t>
            </a:r>
            <a:r>
              <a:rPr lang="tr-TR" dirty="0" err="1"/>
              <a:t>Transformer'lar</a:t>
            </a:r>
            <a:r>
              <a:rPr lang="tr-TR" dirty="0"/>
              <a:t> ve </a:t>
            </a:r>
            <a:r>
              <a:rPr lang="tr-TR" dirty="0" err="1"/>
              <a:t>Diffusion</a:t>
            </a:r>
            <a:r>
              <a:rPr lang="tr-TR" dirty="0"/>
              <a:t> modelleri, günümüz üretken yapay zeka sistemlerinin temel taşlarını oluşturur.</a:t>
            </a:r>
          </a:p>
          <a:p>
            <a:pPr marL="457200" lvl="1" indent="0">
              <a:buNone/>
            </a:pPr>
            <a:endParaRPr lang="tr-TR" dirty="0"/>
          </a:p>
        </p:txBody>
      </p:sp>
    </p:spTree>
    <p:extLst>
      <p:ext uri="{BB962C8B-B14F-4D97-AF65-F5344CB8AC3E}">
        <p14:creationId xmlns:p14="http://schemas.microsoft.com/office/powerpoint/2010/main" val="182048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 Kullanım Alanları</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Üretken yapay zeka (</a:t>
            </a:r>
            <a:r>
              <a:rPr lang="tr-TR" dirty="0" err="1"/>
              <a:t>Generative</a:t>
            </a:r>
            <a:r>
              <a:rPr lang="tr-TR" dirty="0"/>
              <a:t> AI), birçok farklı sektörde devrim yaratacak yenilikler sunmaktadır. Metin üretiminden görsel oluşturma süreçlerine, ses ve müzik sentezinden bilimsel keşiflere kadar geniş bir yelpazede kullanımı mevcuttur.</a:t>
            </a:r>
          </a:p>
          <a:p>
            <a:endParaRPr lang="tr-TR" dirty="0"/>
          </a:p>
          <a:p>
            <a:r>
              <a:rPr lang="tr-TR" dirty="0"/>
              <a:t>Metin Üretimi:</a:t>
            </a:r>
          </a:p>
          <a:p>
            <a:pPr lvl="1"/>
            <a:r>
              <a:rPr lang="tr-TR" dirty="0"/>
              <a:t>Üretken yapay zeka, doğal dil işleme (NLP) tekniklerini kullanarak metin oluşturma, özetleme, çeviri ve kod üretme gibi alanlarda yaygın olarak kullanılmaktadır.</a:t>
            </a:r>
          </a:p>
          <a:p>
            <a:pPr lvl="2"/>
            <a:r>
              <a:rPr lang="tr-TR" dirty="0" err="1"/>
              <a:t>Chatbotlar</a:t>
            </a:r>
            <a:r>
              <a:rPr lang="tr-TR" dirty="0"/>
              <a:t> ve Büyük Dil Modelleri (</a:t>
            </a:r>
            <a:r>
              <a:rPr lang="tr-TR" dirty="0" err="1"/>
              <a:t>LLMs</a:t>
            </a:r>
            <a:r>
              <a:rPr lang="tr-TR" dirty="0"/>
              <a:t> - </a:t>
            </a:r>
            <a:r>
              <a:rPr lang="tr-TR" dirty="0" err="1"/>
              <a:t>Large</a:t>
            </a:r>
            <a:r>
              <a:rPr lang="tr-TR" dirty="0"/>
              <a:t> Language </a:t>
            </a:r>
            <a:r>
              <a:rPr lang="tr-TR" dirty="0" err="1"/>
              <a:t>Models</a:t>
            </a:r>
            <a:r>
              <a:rPr lang="tr-TR" dirty="0"/>
              <a:t>)</a:t>
            </a:r>
          </a:p>
          <a:p>
            <a:pPr lvl="2"/>
            <a:r>
              <a:rPr lang="tr-TR" dirty="0"/>
              <a:t>Metin Özetleme, Çeviri ve Kod Üretimi</a:t>
            </a:r>
          </a:p>
          <a:p>
            <a:pPr lvl="1"/>
            <a:endParaRPr lang="tr-TR" dirty="0"/>
          </a:p>
        </p:txBody>
      </p:sp>
    </p:spTree>
    <p:extLst>
      <p:ext uri="{BB962C8B-B14F-4D97-AF65-F5344CB8AC3E}">
        <p14:creationId xmlns:p14="http://schemas.microsoft.com/office/powerpoint/2010/main" val="14138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err="1"/>
              <a:t>Chatbotlar</a:t>
            </a:r>
            <a:r>
              <a:rPr lang="tr-TR" dirty="0"/>
              <a:t> ve Büyük Dil Modelleri (</a:t>
            </a:r>
            <a:r>
              <a:rPr lang="tr-TR" dirty="0" err="1"/>
              <a:t>LLMs</a:t>
            </a:r>
            <a:r>
              <a:rPr lang="tr-TR" dirty="0"/>
              <a:t> - </a:t>
            </a:r>
            <a:r>
              <a:rPr lang="tr-TR" dirty="0" err="1"/>
              <a:t>Large</a:t>
            </a:r>
            <a:r>
              <a:rPr lang="tr-TR" dirty="0"/>
              <a:t> Language </a:t>
            </a:r>
            <a:r>
              <a:rPr lang="tr-TR" dirty="0" err="1"/>
              <a:t>Models</a:t>
            </a:r>
            <a:r>
              <a:rPr lang="tr-TR" dirty="0"/>
              <a:t>)</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Öne Çıkan Modeller:</a:t>
            </a:r>
          </a:p>
          <a:p>
            <a:pPr lvl="1"/>
            <a:r>
              <a:rPr lang="tr-TR" b="1" dirty="0" err="1"/>
              <a:t>ChatGPT</a:t>
            </a:r>
            <a:r>
              <a:rPr lang="tr-TR" b="1" dirty="0"/>
              <a:t> (</a:t>
            </a:r>
            <a:r>
              <a:rPr lang="tr-TR" b="1" dirty="0" err="1"/>
              <a:t>OpenAI</a:t>
            </a:r>
            <a:r>
              <a:rPr lang="tr-TR" b="1" dirty="0"/>
              <a:t>)</a:t>
            </a:r>
            <a:r>
              <a:rPr lang="tr-TR" dirty="0"/>
              <a:t>: İnsan benzeri yanıtlar verebilen bir dil modeli.</a:t>
            </a:r>
          </a:p>
          <a:p>
            <a:pPr lvl="1"/>
            <a:r>
              <a:rPr lang="tr-TR" b="1" dirty="0"/>
              <a:t>Google </a:t>
            </a:r>
            <a:r>
              <a:rPr lang="tr-TR" b="1" dirty="0" err="1"/>
              <a:t>Bard</a:t>
            </a:r>
            <a:r>
              <a:rPr lang="tr-TR" b="1" dirty="0"/>
              <a:t> (Gemini modeli)</a:t>
            </a:r>
            <a:r>
              <a:rPr lang="tr-TR" dirty="0"/>
              <a:t>: Google tarafından geliştirilen, arama ve içerik üretiminde kullanılan model.</a:t>
            </a:r>
          </a:p>
          <a:p>
            <a:pPr lvl="1"/>
            <a:r>
              <a:rPr lang="tr-TR" b="1" dirty="0" err="1"/>
              <a:t>Anthropic</a:t>
            </a:r>
            <a:r>
              <a:rPr lang="tr-TR" b="1" dirty="0"/>
              <a:t> </a:t>
            </a:r>
            <a:r>
              <a:rPr lang="tr-TR" b="1" dirty="0" err="1"/>
              <a:t>Claude</a:t>
            </a:r>
            <a:r>
              <a:rPr lang="tr-TR" dirty="0"/>
              <a:t>: Yapay zeka güvenliği öncelikli geliştirilmiş bir sohbet modeli.</a:t>
            </a:r>
          </a:p>
          <a:p>
            <a:r>
              <a:rPr lang="tr-TR" dirty="0"/>
              <a:t>Kullanım Alanları:</a:t>
            </a:r>
          </a:p>
          <a:p>
            <a:pPr lvl="1"/>
            <a:r>
              <a:rPr lang="tr-TR" dirty="0"/>
              <a:t>Müşteri hizmetleri </a:t>
            </a:r>
            <a:r>
              <a:rPr lang="tr-TR" dirty="0" err="1"/>
              <a:t>chatbotları</a:t>
            </a:r>
            <a:endParaRPr lang="tr-TR" dirty="0"/>
          </a:p>
          <a:p>
            <a:pPr lvl="1"/>
            <a:r>
              <a:rPr lang="tr-TR" dirty="0"/>
              <a:t>Kişisel asistanlar (</a:t>
            </a:r>
            <a:r>
              <a:rPr lang="tr-TR" dirty="0" err="1"/>
              <a:t>Siri</a:t>
            </a:r>
            <a:r>
              <a:rPr lang="tr-TR" dirty="0"/>
              <a:t>, </a:t>
            </a:r>
            <a:r>
              <a:rPr lang="tr-TR" dirty="0" err="1"/>
              <a:t>Alexa</a:t>
            </a:r>
            <a:r>
              <a:rPr lang="tr-TR" dirty="0"/>
              <a:t>, Google </a:t>
            </a:r>
            <a:r>
              <a:rPr lang="tr-TR" dirty="0" err="1"/>
              <a:t>Assistant</a:t>
            </a:r>
            <a:r>
              <a:rPr lang="tr-TR" dirty="0"/>
              <a:t>)</a:t>
            </a:r>
          </a:p>
          <a:p>
            <a:pPr lvl="1"/>
            <a:r>
              <a:rPr lang="tr-TR" dirty="0"/>
              <a:t>Otomatik yanıt sistemleri</a:t>
            </a:r>
          </a:p>
          <a:p>
            <a:endParaRPr lang="tr-TR" dirty="0"/>
          </a:p>
        </p:txBody>
      </p:sp>
    </p:spTree>
    <p:extLst>
      <p:ext uri="{BB962C8B-B14F-4D97-AF65-F5344CB8AC3E}">
        <p14:creationId xmlns:p14="http://schemas.microsoft.com/office/powerpoint/2010/main" val="3185206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Metin Özetleme, Çeviri ve Kod Üretimi</a:t>
            </a:r>
          </a:p>
        </p:txBody>
      </p:sp>
      <p:sp>
        <p:nvSpPr>
          <p:cNvPr id="9" name="İçerik Yer Tutucusu 8"/>
          <p:cNvSpPr>
            <a:spLocks noGrp="1"/>
          </p:cNvSpPr>
          <p:nvPr>
            <p:ph idx="1"/>
          </p:nvPr>
        </p:nvSpPr>
        <p:spPr>
          <a:xfrm>
            <a:off x="490451" y="1662545"/>
            <a:ext cx="11396749" cy="4064001"/>
          </a:xfrm>
        </p:spPr>
        <p:txBody>
          <a:bodyPr>
            <a:normAutofit lnSpcReduction="10000"/>
          </a:bodyPr>
          <a:lstStyle/>
          <a:p>
            <a:r>
              <a:rPr lang="tr-TR" b="1" dirty="0"/>
              <a:t>Özetleme:</a:t>
            </a:r>
          </a:p>
          <a:p>
            <a:pPr lvl="1"/>
            <a:r>
              <a:rPr lang="tr-TR" dirty="0"/>
              <a:t>Üretken yapay zeka, uzun metinleri daha kısa ve anlamlı hale getirmek için kullanılabilir.</a:t>
            </a:r>
          </a:p>
          <a:p>
            <a:pPr lvl="1"/>
            <a:r>
              <a:rPr lang="tr-TR" dirty="0"/>
              <a:t>Örneğin </a:t>
            </a:r>
            <a:r>
              <a:rPr lang="tr-TR" b="1" dirty="0"/>
              <a:t>GPT-4, BERTSUM, T5</a:t>
            </a:r>
            <a:r>
              <a:rPr lang="tr-TR" dirty="0"/>
              <a:t> gibi modeller makale özetleme için kullanılmaktadır.</a:t>
            </a:r>
          </a:p>
          <a:p>
            <a:r>
              <a:rPr lang="tr-TR" b="1" dirty="0"/>
              <a:t>Çeviri:</a:t>
            </a:r>
          </a:p>
          <a:p>
            <a:pPr lvl="1"/>
            <a:r>
              <a:rPr lang="tr-TR" b="1" dirty="0"/>
              <a:t>Google </a:t>
            </a:r>
            <a:r>
              <a:rPr lang="tr-TR" b="1" dirty="0" err="1"/>
              <a:t>Translate</a:t>
            </a:r>
            <a:r>
              <a:rPr lang="tr-TR" b="1" dirty="0"/>
              <a:t>, </a:t>
            </a:r>
            <a:r>
              <a:rPr lang="tr-TR" b="1" dirty="0" err="1"/>
              <a:t>DeepL</a:t>
            </a:r>
            <a:r>
              <a:rPr lang="tr-TR" dirty="0"/>
              <a:t> gibi sistemler, üretken yapay zekadan faydalanarak diller arası çeviri yapar.</a:t>
            </a:r>
          </a:p>
          <a:p>
            <a:r>
              <a:rPr lang="tr-TR" b="1" dirty="0"/>
              <a:t>Kod Üretimi:</a:t>
            </a:r>
          </a:p>
          <a:p>
            <a:pPr lvl="1"/>
            <a:r>
              <a:rPr lang="tr-TR" b="1" dirty="0" err="1"/>
              <a:t>GitHub</a:t>
            </a:r>
            <a:r>
              <a:rPr lang="tr-TR" b="1" dirty="0"/>
              <a:t> Copilot (</a:t>
            </a:r>
            <a:r>
              <a:rPr lang="tr-TR" b="1" dirty="0" err="1"/>
              <a:t>OpenAI</a:t>
            </a:r>
            <a:r>
              <a:rPr lang="tr-TR" b="1" dirty="0"/>
              <a:t> </a:t>
            </a:r>
            <a:r>
              <a:rPr lang="tr-TR" b="1" dirty="0" err="1"/>
              <a:t>Codex</a:t>
            </a:r>
            <a:r>
              <a:rPr lang="tr-TR" b="1" dirty="0"/>
              <a:t>), </a:t>
            </a:r>
            <a:r>
              <a:rPr lang="tr-TR" b="1" dirty="0" err="1"/>
              <a:t>AlphaCode</a:t>
            </a:r>
            <a:r>
              <a:rPr lang="tr-TR" dirty="0"/>
              <a:t> gibi sistemler yazılımcılara kod önerileri sunar ve otomatik programlama imkanı sağlar.</a:t>
            </a:r>
          </a:p>
          <a:p>
            <a:r>
              <a:rPr lang="tr-TR" b="1" dirty="0"/>
              <a:t>Kullanım Alanları:</a:t>
            </a:r>
          </a:p>
          <a:p>
            <a:pPr lvl="1"/>
            <a:r>
              <a:rPr lang="tr-TR" dirty="0"/>
              <a:t>Akademik makale özetleme</a:t>
            </a:r>
          </a:p>
          <a:p>
            <a:pPr lvl="1"/>
            <a:r>
              <a:rPr lang="tr-TR" dirty="0"/>
              <a:t>Finansal rapor özetleme</a:t>
            </a:r>
          </a:p>
          <a:p>
            <a:pPr lvl="1"/>
            <a:r>
              <a:rPr lang="tr-TR" dirty="0"/>
              <a:t>Anlık dil çevirileri</a:t>
            </a:r>
          </a:p>
          <a:p>
            <a:pPr lvl="1"/>
            <a:r>
              <a:rPr lang="nn-NO" dirty="0"/>
              <a:t>Otomatik kod tamamlama ve hata düzeltme</a:t>
            </a:r>
            <a:endParaRPr lang="tr-TR" dirty="0"/>
          </a:p>
          <a:p>
            <a:endParaRPr lang="tr-TR" dirty="0"/>
          </a:p>
        </p:txBody>
      </p:sp>
    </p:spTree>
    <p:extLst>
      <p:ext uri="{BB962C8B-B14F-4D97-AF65-F5344CB8AC3E}">
        <p14:creationId xmlns:p14="http://schemas.microsoft.com/office/powerpoint/2010/main" val="2592823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Görsel Üretimi</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Üretken yapay zeka, sıfırdan yeni görüntüler oluşturma, mevcut görüntüleri değiştirme veya iyileştirme gibi işlevlere sahiptir. İki başlıkta sunulacak.</a:t>
            </a:r>
          </a:p>
          <a:p>
            <a:pPr lvl="1"/>
            <a:r>
              <a:rPr lang="tr-TR" dirty="0"/>
              <a:t>Görüntü Üretimi ve Sanatsal Yaratıcılık</a:t>
            </a:r>
          </a:p>
          <a:p>
            <a:pPr lvl="1"/>
            <a:r>
              <a:rPr lang="tr-TR" dirty="0"/>
              <a:t>Görsel Restorasyon ve Derin Sahte (</a:t>
            </a:r>
            <a:r>
              <a:rPr lang="tr-TR" dirty="0" err="1"/>
              <a:t>Deepfake</a:t>
            </a:r>
            <a:r>
              <a:rPr lang="tr-TR" dirty="0"/>
              <a:t>) Teknolojisi</a:t>
            </a:r>
          </a:p>
          <a:p>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727" y="3040005"/>
            <a:ext cx="3876857" cy="2686541"/>
          </a:xfrm>
          <a:prstGeom prst="rect">
            <a:avLst/>
          </a:prstGeom>
        </p:spPr>
      </p:pic>
    </p:spTree>
    <p:extLst>
      <p:ext uri="{BB962C8B-B14F-4D97-AF65-F5344CB8AC3E}">
        <p14:creationId xmlns:p14="http://schemas.microsoft.com/office/powerpoint/2010/main" val="287647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Görüntü Üretimi ve Sanatsal Yaratıcılık</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Öne Çıkan Modeller:</a:t>
            </a:r>
          </a:p>
          <a:p>
            <a:pPr lvl="1"/>
            <a:r>
              <a:rPr lang="tr-TR" b="1" dirty="0"/>
              <a:t>DALL·E (</a:t>
            </a:r>
            <a:r>
              <a:rPr lang="tr-TR" b="1" dirty="0" err="1"/>
              <a:t>OpenAI</a:t>
            </a:r>
            <a:r>
              <a:rPr lang="tr-TR" b="1" dirty="0"/>
              <a:t>)</a:t>
            </a:r>
            <a:r>
              <a:rPr lang="tr-TR" dirty="0"/>
              <a:t>: Metinden görüntü üreten model.</a:t>
            </a:r>
          </a:p>
          <a:p>
            <a:pPr lvl="1"/>
            <a:r>
              <a:rPr lang="tr-TR" b="1" dirty="0" err="1"/>
              <a:t>Midjourney</a:t>
            </a:r>
            <a:r>
              <a:rPr lang="tr-TR" dirty="0"/>
              <a:t>: Yüksek kaliteli sanatsal görseller üreten model.</a:t>
            </a:r>
          </a:p>
          <a:p>
            <a:pPr lvl="1"/>
            <a:r>
              <a:rPr lang="tr-TR" b="1" dirty="0" err="1"/>
              <a:t>Stable</a:t>
            </a:r>
            <a:r>
              <a:rPr lang="tr-TR" b="1" dirty="0"/>
              <a:t> </a:t>
            </a:r>
            <a:r>
              <a:rPr lang="tr-TR" b="1" dirty="0" err="1"/>
              <a:t>Diffusion</a:t>
            </a:r>
            <a:r>
              <a:rPr lang="tr-TR" dirty="0"/>
              <a:t>: Açık kaynaklı görüntü üretim modeli.</a:t>
            </a:r>
          </a:p>
          <a:p>
            <a:r>
              <a:rPr lang="tr-TR" dirty="0"/>
              <a:t>Kullanım Alanları:</a:t>
            </a:r>
          </a:p>
          <a:p>
            <a:pPr lvl="1"/>
            <a:r>
              <a:rPr lang="tr-TR" dirty="0"/>
              <a:t>Dijital sanat ve illüstrasyonlar</a:t>
            </a:r>
          </a:p>
          <a:p>
            <a:pPr lvl="1"/>
            <a:r>
              <a:rPr lang="tr-TR" dirty="0"/>
              <a:t>Reklamcılık ve pazarlama içerikleri</a:t>
            </a:r>
          </a:p>
          <a:p>
            <a:pPr lvl="1"/>
            <a:r>
              <a:rPr lang="tr-TR" dirty="0"/>
              <a:t>Oyun ve film endüstrisi için karakter ve sahne tasarımları</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410" y="3059402"/>
            <a:ext cx="4741589" cy="2667144"/>
          </a:xfrm>
          <a:prstGeom prst="rect">
            <a:avLst/>
          </a:prstGeom>
        </p:spPr>
      </p:pic>
    </p:spTree>
    <p:extLst>
      <p:ext uri="{BB962C8B-B14F-4D97-AF65-F5344CB8AC3E}">
        <p14:creationId xmlns:p14="http://schemas.microsoft.com/office/powerpoint/2010/main" val="229565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Görsel Restorasyon ve Derin Sahte (</a:t>
            </a:r>
            <a:r>
              <a:rPr lang="tr-TR" dirty="0" err="1"/>
              <a:t>Deepfake</a:t>
            </a:r>
            <a:r>
              <a:rPr lang="tr-TR" dirty="0"/>
              <a:t>) Teknolojisi</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Görsel Restorasyon:</a:t>
            </a:r>
          </a:p>
          <a:p>
            <a:pPr lvl="1"/>
            <a:r>
              <a:rPr lang="tr-TR" dirty="0"/>
              <a:t>Bozulmuş, eski veya düşük çözünürlüklü görüntülerin düzeltilmesi</a:t>
            </a:r>
          </a:p>
          <a:p>
            <a:pPr lvl="1"/>
            <a:r>
              <a:rPr lang="tr-TR" b="1" dirty="0"/>
              <a:t>Örnek:</a:t>
            </a:r>
            <a:r>
              <a:rPr lang="tr-TR" dirty="0"/>
              <a:t> ESRGAN (</a:t>
            </a:r>
            <a:r>
              <a:rPr lang="tr-TR" dirty="0" err="1"/>
              <a:t>Enhanced</a:t>
            </a:r>
            <a:r>
              <a:rPr lang="tr-TR" dirty="0"/>
              <a:t> </a:t>
            </a:r>
            <a:r>
              <a:rPr lang="tr-TR" dirty="0" err="1"/>
              <a:t>Super-Resolution</a:t>
            </a:r>
            <a:r>
              <a:rPr lang="tr-TR" dirty="0"/>
              <a:t> GAN).</a:t>
            </a:r>
          </a:p>
          <a:p>
            <a:r>
              <a:rPr lang="tr-TR" dirty="0" err="1"/>
              <a:t>Deepfake</a:t>
            </a:r>
            <a:r>
              <a:rPr lang="tr-TR" dirty="0"/>
              <a:t> Teknolojisi:</a:t>
            </a:r>
          </a:p>
          <a:p>
            <a:pPr lvl="1"/>
            <a:r>
              <a:rPr lang="tr-TR" dirty="0"/>
              <a:t>Mevcut bir kişinin yüzünü başka bir videoya gerçekçi bir şekilde yerleştirmek.</a:t>
            </a:r>
          </a:p>
          <a:p>
            <a:pPr lvl="1"/>
            <a:r>
              <a:rPr lang="tr-TR" b="1" dirty="0"/>
              <a:t>Örnek:</a:t>
            </a:r>
            <a:r>
              <a:rPr lang="tr-TR" dirty="0"/>
              <a:t> </a:t>
            </a:r>
            <a:r>
              <a:rPr lang="tr-TR" dirty="0" err="1"/>
              <a:t>DeepFaceLab</a:t>
            </a:r>
            <a:r>
              <a:rPr lang="tr-TR" dirty="0"/>
              <a:t>, </a:t>
            </a:r>
            <a:r>
              <a:rPr lang="tr-TR" dirty="0" err="1"/>
              <a:t>FaceSwap</a:t>
            </a:r>
            <a:r>
              <a:rPr lang="tr-TR" dirty="0"/>
              <a:t>.</a:t>
            </a:r>
          </a:p>
          <a:p>
            <a:r>
              <a:rPr lang="tr-TR" dirty="0"/>
              <a:t>Kullanım Alanları:</a:t>
            </a:r>
          </a:p>
          <a:p>
            <a:pPr lvl="1"/>
            <a:r>
              <a:rPr lang="tr-TR" dirty="0"/>
              <a:t>Film ve dizi sektöründe özel efektler</a:t>
            </a:r>
          </a:p>
          <a:p>
            <a:pPr lvl="1"/>
            <a:r>
              <a:rPr lang="tr-TR" dirty="0"/>
              <a:t>Sanal moda (AI tarafından üretilmiş kıyafetler ve modeller)</a:t>
            </a:r>
          </a:p>
          <a:p>
            <a:pPr lvl="1"/>
            <a:r>
              <a:rPr lang="tr-TR" dirty="0"/>
              <a:t>Sahte haberler ve dezenformasyon (negatif kullanım riski)</a:t>
            </a:r>
          </a:p>
          <a:p>
            <a:endParaRPr lang="tr-TR" dirty="0"/>
          </a:p>
        </p:txBody>
      </p:sp>
    </p:spTree>
    <p:extLst>
      <p:ext uri="{BB962C8B-B14F-4D97-AF65-F5344CB8AC3E}">
        <p14:creationId xmlns:p14="http://schemas.microsoft.com/office/powerpoint/2010/main" val="300272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it-IT" dirty="0"/>
              <a:t>Üretken Yapay Zeka (Generative AI) Nedir?</a:t>
            </a:r>
            <a:endParaRPr lang="tr-TR" dirty="0"/>
          </a:p>
        </p:txBody>
      </p:sp>
      <p:sp>
        <p:nvSpPr>
          <p:cNvPr id="9" name="İçerik Yer Tutucusu 8"/>
          <p:cNvSpPr>
            <a:spLocks noGrp="1"/>
          </p:cNvSpPr>
          <p:nvPr>
            <p:ph idx="1"/>
          </p:nvPr>
        </p:nvSpPr>
        <p:spPr/>
        <p:txBody>
          <a:bodyPr/>
          <a:lstStyle/>
          <a:p>
            <a:r>
              <a:rPr lang="tr-TR" dirty="0"/>
              <a:t>Üretken yapay zeka (</a:t>
            </a:r>
            <a:r>
              <a:rPr lang="tr-TR" dirty="0" err="1"/>
              <a:t>Generative</a:t>
            </a:r>
            <a:r>
              <a:rPr lang="tr-TR" dirty="0"/>
              <a:t> AI), mevcut verilerden öğrenerek yeni, orijinal ve gerçekçi veriler üretebilen yapay zeka sistemlerini ifade eder. </a:t>
            </a:r>
          </a:p>
          <a:p>
            <a:pPr marL="0" indent="0">
              <a:buNone/>
            </a:pPr>
            <a:endParaRPr lang="tr-TR" dirty="0"/>
          </a:p>
          <a:p>
            <a:r>
              <a:rPr lang="tr-TR" dirty="0"/>
              <a:t>Geleneksel yapay zeka çoğunlukla veri sınıflandırma, tahmin yapma veya belirli görevleri otomatikleştirme üzerine çalışırken, üretken yapay zeka yeni metin, resim, ses, video ve hatta kod üretebilecek şekilde tasarlanmıştır.</a:t>
            </a:r>
          </a:p>
          <a:p>
            <a:pPr marL="0" indent="0">
              <a:buNone/>
            </a:pPr>
            <a:endParaRPr lang="tr-TR" dirty="0"/>
          </a:p>
          <a:p>
            <a:r>
              <a:rPr lang="it-IT" dirty="0"/>
              <a:t>Generative AI</a:t>
            </a:r>
            <a:r>
              <a:rPr lang="tr-TR" dirty="0"/>
              <a:t>, büyük veri setlerinden öğrenerek insan benzeri içerikler üretme kapasitesine sahiptir. </a:t>
            </a:r>
            <a:r>
              <a:rPr lang="tr-TR" dirty="0" err="1"/>
              <a:t>ChatGPT</a:t>
            </a:r>
            <a:r>
              <a:rPr lang="tr-TR" dirty="0"/>
              <a:t> gibi metin tabanlı modeller, DALL·E gibi görsel üreten sistemler ve </a:t>
            </a:r>
            <a:r>
              <a:rPr lang="tr-TR" dirty="0" err="1"/>
              <a:t>Jukebox</a:t>
            </a:r>
            <a:r>
              <a:rPr lang="tr-TR" dirty="0"/>
              <a:t> gibi müzik üretebilen yapılar, üretken yapay zekanın öne çıkan örnekleridir.</a:t>
            </a:r>
          </a:p>
          <a:p>
            <a:endParaRPr lang="tr-TR" dirty="0"/>
          </a:p>
        </p:txBody>
      </p:sp>
    </p:spTree>
    <p:extLst>
      <p:ext uri="{BB962C8B-B14F-4D97-AF65-F5344CB8AC3E}">
        <p14:creationId xmlns:p14="http://schemas.microsoft.com/office/powerpoint/2010/main" val="295741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Ses ve Müzik Üretimi</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Yapay zeka, insan sesini taklit edebilir, tamamen yeni sesler ve müzikler üretebilir. Bu bölüm aşağıdaki başlıklarda incelenecek.</a:t>
            </a:r>
          </a:p>
          <a:p>
            <a:pPr lvl="1"/>
            <a:r>
              <a:rPr lang="tr-TR" dirty="0"/>
              <a:t>Müzik Üretimi ve Kompozisyon</a:t>
            </a:r>
          </a:p>
          <a:p>
            <a:pPr lvl="1"/>
            <a:r>
              <a:rPr lang="tr-TR" dirty="0"/>
              <a:t>Konuşma Sentezi ve Derin Sahte Sesler</a:t>
            </a:r>
          </a:p>
          <a:p>
            <a:endParaRPr lang="tr-TR" dirty="0"/>
          </a:p>
        </p:txBody>
      </p:sp>
      <p:pic>
        <p:nvPicPr>
          <p:cNvPr id="2" name="Resim 1"/>
          <p:cNvPicPr>
            <a:picLocks noChangeAspect="1"/>
          </p:cNvPicPr>
          <p:nvPr/>
        </p:nvPicPr>
        <p:blipFill>
          <a:blip r:embed="rId2"/>
          <a:stretch>
            <a:fillRect/>
          </a:stretch>
        </p:blipFill>
        <p:spPr>
          <a:xfrm>
            <a:off x="6382327" y="3120959"/>
            <a:ext cx="4839854" cy="2738587"/>
          </a:xfrm>
          <a:prstGeom prst="rect">
            <a:avLst/>
          </a:prstGeom>
        </p:spPr>
      </p:pic>
    </p:spTree>
    <p:extLst>
      <p:ext uri="{BB962C8B-B14F-4D97-AF65-F5344CB8AC3E}">
        <p14:creationId xmlns:p14="http://schemas.microsoft.com/office/powerpoint/2010/main" val="4195385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Müzik Üretimi ve Kompozisyon</a:t>
            </a:r>
          </a:p>
        </p:txBody>
      </p:sp>
      <p:sp>
        <p:nvSpPr>
          <p:cNvPr id="9" name="İçerik Yer Tutucusu 8"/>
          <p:cNvSpPr>
            <a:spLocks noGrp="1"/>
          </p:cNvSpPr>
          <p:nvPr>
            <p:ph idx="1"/>
          </p:nvPr>
        </p:nvSpPr>
        <p:spPr>
          <a:xfrm>
            <a:off x="490451" y="1662545"/>
            <a:ext cx="11396749" cy="4064001"/>
          </a:xfrm>
        </p:spPr>
        <p:txBody>
          <a:bodyPr>
            <a:normAutofit/>
          </a:bodyPr>
          <a:lstStyle/>
          <a:p>
            <a:r>
              <a:rPr lang="tr-TR" dirty="0"/>
              <a:t>Öne Çıkan Modeller:</a:t>
            </a:r>
          </a:p>
          <a:p>
            <a:pPr lvl="1"/>
            <a:r>
              <a:rPr lang="tr-TR" b="1" dirty="0" err="1"/>
              <a:t>OpenAI</a:t>
            </a:r>
            <a:r>
              <a:rPr lang="tr-TR" b="1" dirty="0"/>
              <a:t> </a:t>
            </a:r>
            <a:r>
              <a:rPr lang="tr-TR" b="1" dirty="0" err="1"/>
              <a:t>Jukebox</a:t>
            </a:r>
            <a:r>
              <a:rPr lang="tr-TR" dirty="0"/>
              <a:t>: Gerçekçi şarkılar ve müzik besteleri üretir.</a:t>
            </a:r>
          </a:p>
          <a:p>
            <a:pPr lvl="1"/>
            <a:r>
              <a:rPr lang="nn-NO" b="1" dirty="0"/>
              <a:t>Google AudioLM</a:t>
            </a:r>
            <a:r>
              <a:rPr lang="nn-NO" dirty="0"/>
              <a:t>: Metinden müzik oluşturabilen bir model.</a:t>
            </a:r>
            <a:endParaRPr lang="tr-TR" dirty="0"/>
          </a:p>
          <a:p>
            <a:pPr lvl="1"/>
            <a:r>
              <a:rPr lang="tr-TR" b="1" dirty="0"/>
              <a:t>AIVA (</a:t>
            </a:r>
            <a:r>
              <a:rPr lang="tr-TR" b="1" dirty="0" err="1"/>
              <a:t>Artificial</a:t>
            </a:r>
            <a:r>
              <a:rPr lang="tr-TR" b="1" dirty="0"/>
              <a:t> </a:t>
            </a:r>
            <a:r>
              <a:rPr lang="tr-TR" b="1" dirty="0" err="1"/>
              <a:t>Intelligence</a:t>
            </a:r>
            <a:r>
              <a:rPr lang="tr-TR" b="1" dirty="0"/>
              <a:t> Virtual Artist)</a:t>
            </a:r>
            <a:r>
              <a:rPr lang="tr-TR" dirty="0"/>
              <a:t>: Film müzikleri, oyun müzikleri üretimi için kullanılır.</a:t>
            </a:r>
          </a:p>
          <a:p>
            <a:r>
              <a:rPr lang="tr-TR" dirty="0"/>
              <a:t>Kullanım Alanları:</a:t>
            </a:r>
          </a:p>
          <a:p>
            <a:pPr lvl="1"/>
            <a:r>
              <a:rPr lang="tr-TR" dirty="0"/>
              <a:t>Oyun ve film müzikleri üretimi</a:t>
            </a:r>
          </a:p>
          <a:p>
            <a:pPr lvl="1"/>
            <a:r>
              <a:rPr lang="tr-TR" dirty="0"/>
              <a:t>Yapay zeka destekli </a:t>
            </a:r>
            <a:r>
              <a:rPr lang="tr-TR" dirty="0" err="1"/>
              <a:t>DJ’lik</a:t>
            </a:r>
            <a:r>
              <a:rPr lang="tr-TR" dirty="0"/>
              <a:t> ve </a:t>
            </a:r>
            <a:r>
              <a:rPr lang="tr-TR" dirty="0" err="1"/>
              <a:t>remixler</a:t>
            </a:r>
            <a:endParaRPr lang="tr-TR" dirty="0"/>
          </a:p>
          <a:p>
            <a:pPr lvl="1"/>
            <a:r>
              <a:rPr lang="tr-TR" dirty="0"/>
              <a:t>Reklamcılık için özel müzik besteleri</a:t>
            </a:r>
          </a:p>
        </p:txBody>
      </p:sp>
      <p:pic>
        <p:nvPicPr>
          <p:cNvPr id="2" name="Resim 1"/>
          <p:cNvPicPr>
            <a:picLocks noChangeAspect="1"/>
          </p:cNvPicPr>
          <p:nvPr/>
        </p:nvPicPr>
        <p:blipFill>
          <a:blip r:embed="rId2"/>
          <a:stretch>
            <a:fillRect/>
          </a:stretch>
        </p:blipFill>
        <p:spPr>
          <a:xfrm>
            <a:off x="6382327" y="3120959"/>
            <a:ext cx="4839854" cy="2738587"/>
          </a:xfrm>
          <a:prstGeom prst="rect">
            <a:avLst/>
          </a:prstGeom>
        </p:spPr>
      </p:pic>
    </p:spTree>
    <p:extLst>
      <p:ext uri="{BB962C8B-B14F-4D97-AF65-F5344CB8AC3E}">
        <p14:creationId xmlns:p14="http://schemas.microsoft.com/office/powerpoint/2010/main" val="46351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Konuşma Sentezi ve Derin Sahte Sesler</a:t>
            </a:r>
          </a:p>
        </p:txBody>
      </p:sp>
      <p:sp>
        <p:nvSpPr>
          <p:cNvPr id="9" name="İçerik Yer Tutucusu 8"/>
          <p:cNvSpPr>
            <a:spLocks noGrp="1"/>
          </p:cNvSpPr>
          <p:nvPr>
            <p:ph idx="1"/>
          </p:nvPr>
        </p:nvSpPr>
        <p:spPr>
          <a:xfrm>
            <a:off x="490451" y="1662545"/>
            <a:ext cx="11396749" cy="4064001"/>
          </a:xfrm>
        </p:spPr>
        <p:txBody>
          <a:bodyPr>
            <a:normAutofit/>
          </a:bodyPr>
          <a:lstStyle/>
          <a:p>
            <a:r>
              <a:rPr lang="tr-TR" b="1" dirty="0"/>
              <a:t>Konuşma Sentezi (</a:t>
            </a:r>
            <a:r>
              <a:rPr lang="tr-TR" b="1" dirty="0" err="1"/>
              <a:t>Text</a:t>
            </a:r>
            <a:r>
              <a:rPr lang="tr-TR" b="1" dirty="0"/>
              <a:t>-</a:t>
            </a:r>
            <a:r>
              <a:rPr lang="tr-TR" b="1" dirty="0" err="1"/>
              <a:t>to</a:t>
            </a:r>
            <a:r>
              <a:rPr lang="tr-TR" b="1" dirty="0"/>
              <a:t>-Speech - TTS):</a:t>
            </a:r>
            <a:endParaRPr lang="tr-TR" dirty="0"/>
          </a:p>
          <a:p>
            <a:pPr lvl="1"/>
            <a:r>
              <a:rPr lang="tr-TR" dirty="0"/>
              <a:t>Yapay zeka, yazıyı doğal insan sesi gibi seslendirebilir.</a:t>
            </a:r>
          </a:p>
          <a:p>
            <a:pPr lvl="1"/>
            <a:r>
              <a:rPr lang="tr-TR" b="1" dirty="0"/>
              <a:t>Örnek:</a:t>
            </a:r>
            <a:r>
              <a:rPr lang="tr-TR" dirty="0"/>
              <a:t> Amazon </a:t>
            </a:r>
            <a:r>
              <a:rPr lang="tr-TR" dirty="0" err="1"/>
              <a:t>Polly</a:t>
            </a:r>
            <a:r>
              <a:rPr lang="tr-TR" dirty="0"/>
              <a:t>, Google </a:t>
            </a:r>
            <a:r>
              <a:rPr lang="tr-TR" dirty="0" err="1"/>
              <a:t>Text</a:t>
            </a:r>
            <a:r>
              <a:rPr lang="tr-TR" dirty="0"/>
              <a:t>-</a:t>
            </a:r>
            <a:r>
              <a:rPr lang="tr-TR" dirty="0" err="1"/>
              <a:t>to</a:t>
            </a:r>
            <a:r>
              <a:rPr lang="tr-TR" dirty="0"/>
              <a:t>-Speech.</a:t>
            </a:r>
          </a:p>
          <a:p>
            <a:r>
              <a:rPr lang="tr-TR" b="1" dirty="0" err="1"/>
              <a:t>Deepfake</a:t>
            </a:r>
            <a:r>
              <a:rPr lang="tr-TR" b="1" dirty="0"/>
              <a:t> Ses Üretimi:</a:t>
            </a:r>
            <a:endParaRPr lang="tr-TR" dirty="0"/>
          </a:p>
          <a:p>
            <a:pPr lvl="1"/>
            <a:r>
              <a:rPr lang="tr-TR" dirty="0"/>
              <a:t>Bir kişinin sesini taklit ederek sahte konuşmalar oluşturur.</a:t>
            </a:r>
          </a:p>
          <a:p>
            <a:pPr lvl="1"/>
            <a:r>
              <a:rPr lang="tr-TR" b="1" dirty="0"/>
              <a:t>Örnek:</a:t>
            </a:r>
            <a:r>
              <a:rPr lang="tr-TR" dirty="0"/>
              <a:t> </a:t>
            </a:r>
            <a:r>
              <a:rPr lang="tr-TR" dirty="0" err="1"/>
              <a:t>ElevenLabs</a:t>
            </a:r>
            <a:r>
              <a:rPr lang="tr-TR" dirty="0"/>
              <a:t>, </a:t>
            </a:r>
            <a:r>
              <a:rPr lang="tr-TR" dirty="0" err="1"/>
              <a:t>Resemble</a:t>
            </a:r>
            <a:r>
              <a:rPr lang="tr-TR" dirty="0"/>
              <a:t> AI.</a:t>
            </a:r>
          </a:p>
          <a:p>
            <a:r>
              <a:rPr lang="tr-TR" b="1" dirty="0"/>
              <a:t>Kullanım Alanları:</a:t>
            </a:r>
            <a:endParaRPr lang="tr-TR" dirty="0"/>
          </a:p>
          <a:p>
            <a:pPr lvl="1"/>
            <a:r>
              <a:rPr lang="tr-TR" dirty="0"/>
              <a:t>Sesli kitap okuma</a:t>
            </a:r>
          </a:p>
          <a:p>
            <a:pPr lvl="1"/>
            <a:r>
              <a:rPr lang="tr-TR" dirty="0"/>
              <a:t>Sesli asistanlar (</a:t>
            </a:r>
            <a:r>
              <a:rPr lang="tr-TR" dirty="0" err="1"/>
              <a:t>Siri</a:t>
            </a:r>
            <a:r>
              <a:rPr lang="tr-TR" dirty="0"/>
              <a:t>, </a:t>
            </a:r>
            <a:r>
              <a:rPr lang="tr-TR" dirty="0" err="1"/>
              <a:t>Alexa</a:t>
            </a:r>
            <a:r>
              <a:rPr lang="tr-TR" dirty="0"/>
              <a:t>)</a:t>
            </a:r>
          </a:p>
          <a:p>
            <a:pPr lvl="1"/>
            <a:r>
              <a:rPr lang="tr-TR" dirty="0"/>
              <a:t>Film ve animasyon dublajları</a:t>
            </a:r>
          </a:p>
        </p:txBody>
      </p:sp>
    </p:spTree>
    <p:extLst>
      <p:ext uri="{BB962C8B-B14F-4D97-AF65-F5344CB8AC3E}">
        <p14:creationId xmlns:p14="http://schemas.microsoft.com/office/powerpoint/2010/main" val="1923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Video Üretimi</a:t>
            </a:r>
          </a:p>
        </p:txBody>
      </p:sp>
      <p:sp>
        <p:nvSpPr>
          <p:cNvPr id="9" name="İçerik Yer Tutucusu 8"/>
          <p:cNvSpPr>
            <a:spLocks noGrp="1"/>
          </p:cNvSpPr>
          <p:nvPr>
            <p:ph idx="1"/>
          </p:nvPr>
        </p:nvSpPr>
        <p:spPr>
          <a:xfrm>
            <a:off x="490449" y="1662545"/>
            <a:ext cx="11396749" cy="4064001"/>
          </a:xfrm>
        </p:spPr>
        <p:txBody>
          <a:bodyPr>
            <a:normAutofit/>
          </a:bodyPr>
          <a:lstStyle/>
          <a:p>
            <a:pPr marL="0" indent="0">
              <a:buNone/>
            </a:pPr>
            <a:r>
              <a:rPr lang="tr-TR" dirty="0"/>
              <a:t>Üretken yapay zeka, metin veya görüntü girişinden yeni videolar oluşturabilir.</a:t>
            </a:r>
          </a:p>
          <a:p>
            <a:r>
              <a:rPr lang="tr-TR" b="1" dirty="0"/>
              <a:t>Yapay Zeka Destekli Video Üretimi</a:t>
            </a:r>
          </a:p>
          <a:p>
            <a:pPr lvl="1"/>
            <a:r>
              <a:rPr lang="tr-TR" b="1" dirty="0"/>
              <a:t>Öne Çıkan Modeller:</a:t>
            </a:r>
            <a:endParaRPr lang="tr-TR" dirty="0"/>
          </a:p>
          <a:p>
            <a:pPr lvl="2"/>
            <a:r>
              <a:rPr lang="tr-TR" b="1" dirty="0" err="1"/>
              <a:t>Synthesia</a:t>
            </a:r>
            <a:r>
              <a:rPr lang="tr-TR" b="1" dirty="0"/>
              <a:t>:</a:t>
            </a:r>
            <a:r>
              <a:rPr lang="tr-TR" dirty="0"/>
              <a:t> İnsan benzeri </a:t>
            </a:r>
            <a:r>
              <a:rPr lang="tr-TR" dirty="0" err="1"/>
              <a:t>avatarlar</a:t>
            </a:r>
            <a:r>
              <a:rPr lang="tr-TR" dirty="0"/>
              <a:t> ile metinden video oluşturur.</a:t>
            </a:r>
          </a:p>
          <a:p>
            <a:pPr lvl="2"/>
            <a:r>
              <a:rPr lang="tr-TR" b="1" dirty="0" err="1"/>
              <a:t>Runway</a:t>
            </a:r>
            <a:r>
              <a:rPr lang="tr-TR" b="1" dirty="0"/>
              <a:t> ML:</a:t>
            </a:r>
            <a:r>
              <a:rPr lang="tr-TR" dirty="0"/>
              <a:t> Yapay zeka destekli video düzenleme ve içerik üretimi.</a:t>
            </a:r>
          </a:p>
          <a:p>
            <a:pPr lvl="1"/>
            <a:r>
              <a:rPr lang="tr-TR" b="1" dirty="0"/>
              <a:t>Kullanım Alanları:</a:t>
            </a:r>
            <a:endParaRPr lang="tr-TR" dirty="0"/>
          </a:p>
          <a:p>
            <a:pPr lvl="2"/>
            <a:r>
              <a:rPr lang="tr-TR" dirty="0"/>
              <a:t>Reklamcılık ve pazarlama videoları</a:t>
            </a:r>
          </a:p>
          <a:p>
            <a:pPr lvl="2"/>
            <a:r>
              <a:rPr lang="tr-TR" dirty="0"/>
              <a:t>Eğitim içerikleri ve simülasyonlar</a:t>
            </a:r>
          </a:p>
          <a:p>
            <a:pPr lvl="2"/>
            <a:r>
              <a:rPr lang="tr-TR" dirty="0"/>
              <a:t>Otomatik haber sunumu ve raporlar</a:t>
            </a:r>
          </a:p>
        </p:txBody>
      </p:sp>
    </p:spTree>
    <p:extLst>
      <p:ext uri="{BB962C8B-B14F-4D97-AF65-F5344CB8AC3E}">
        <p14:creationId xmlns:p14="http://schemas.microsoft.com/office/powerpoint/2010/main" val="3420944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Bilimsel ve Medikal Alanlar</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Üretken yapay zeka, tıbbi araştırmalar ve bilimsel keşifler için güçlü bir araçtır. Bu bölüm aşağıdaki başlıklarda incelenecek.</a:t>
            </a:r>
          </a:p>
          <a:p>
            <a:pPr marL="0" indent="0">
              <a:buNone/>
            </a:pPr>
            <a:endParaRPr lang="tr-TR" dirty="0"/>
          </a:p>
          <a:p>
            <a:pPr lvl="1"/>
            <a:r>
              <a:rPr lang="tr-TR" dirty="0"/>
              <a:t>Yeni İlaç Keşfi ve Tıbbi Görüntü Sentezi</a:t>
            </a:r>
          </a:p>
          <a:p>
            <a:pPr lvl="1"/>
            <a:r>
              <a:rPr lang="tr-TR" dirty="0"/>
              <a:t>Protein Yapı Tahmini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31" y="2282825"/>
            <a:ext cx="4836824" cy="3217908"/>
          </a:xfrm>
          <a:prstGeom prst="rect">
            <a:avLst/>
          </a:prstGeom>
        </p:spPr>
      </p:pic>
    </p:spTree>
    <p:extLst>
      <p:ext uri="{BB962C8B-B14F-4D97-AF65-F5344CB8AC3E}">
        <p14:creationId xmlns:p14="http://schemas.microsoft.com/office/powerpoint/2010/main" val="12069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Yeni İlaç Keşfi ve Tıbbi Görüntü Sentezi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Öne Çıkan Modeller:</a:t>
            </a:r>
            <a:endParaRPr lang="tr-TR" dirty="0"/>
          </a:p>
          <a:p>
            <a:pPr lvl="1"/>
            <a:r>
              <a:rPr lang="tr-TR" b="1" dirty="0" err="1"/>
              <a:t>Atomwise</a:t>
            </a:r>
            <a:r>
              <a:rPr lang="tr-TR" b="1" dirty="0"/>
              <a:t>:</a:t>
            </a:r>
            <a:r>
              <a:rPr lang="tr-TR" dirty="0"/>
              <a:t> Yapay zeka destekli ilaç keşfi.</a:t>
            </a:r>
          </a:p>
          <a:p>
            <a:pPr lvl="1"/>
            <a:r>
              <a:rPr lang="tr-TR" b="1" dirty="0"/>
              <a:t>IBM Watson </a:t>
            </a:r>
            <a:r>
              <a:rPr lang="tr-TR" b="1" dirty="0" err="1"/>
              <a:t>Health</a:t>
            </a:r>
            <a:r>
              <a:rPr lang="tr-TR" b="1" dirty="0"/>
              <a:t>:</a:t>
            </a:r>
            <a:r>
              <a:rPr lang="tr-TR" dirty="0"/>
              <a:t> Tıbbi verileri analiz ederek hastalık tahminleri yapar.</a:t>
            </a:r>
          </a:p>
          <a:p>
            <a:r>
              <a:rPr lang="tr-TR" b="1" dirty="0"/>
              <a:t>Kullanım Alanları:</a:t>
            </a:r>
            <a:endParaRPr lang="tr-TR" dirty="0"/>
          </a:p>
          <a:p>
            <a:pPr lvl="1"/>
            <a:r>
              <a:rPr lang="tr-TR" dirty="0"/>
              <a:t>Yeni ilaç moleküllerinin tasarlanması</a:t>
            </a:r>
          </a:p>
          <a:p>
            <a:pPr lvl="1"/>
            <a:r>
              <a:rPr lang="tr-TR" dirty="0"/>
              <a:t>Tıbbi görüntüler oluşturma ve analiz etme (örneğin, sentetik röntgen görüntüleri üretme)</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86" y="3720750"/>
            <a:ext cx="3422073" cy="213879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2846" y="1662545"/>
            <a:ext cx="2945188" cy="1472594"/>
          </a:xfrm>
          <a:prstGeom prst="rect">
            <a:avLst/>
          </a:prstGeom>
        </p:spPr>
      </p:pic>
    </p:spTree>
    <p:extLst>
      <p:ext uri="{BB962C8B-B14F-4D97-AF65-F5344CB8AC3E}">
        <p14:creationId xmlns:p14="http://schemas.microsoft.com/office/powerpoint/2010/main" val="170373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Protein Yapı Tahmini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err="1"/>
              <a:t>AlphaFold</a:t>
            </a:r>
            <a:r>
              <a:rPr lang="tr-TR" b="1" dirty="0"/>
              <a:t> (</a:t>
            </a:r>
            <a:r>
              <a:rPr lang="tr-TR" b="1" dirty="0" err="1"/>
              <a:t>DeepMind</a:t>
            </a:r>
            <a:r>
              <a:rPr lang="tr-TR" b="1" dirty="0"/>
              <a:t>):</a:t>
            </a:r>
            <a:r>
              <a:rPr lang="tr-TR" dirty="0"/>
              <a:t> Protein katlanmasını tahmin ederek </a:t>
            </a:r>
            <a:r>
              <a:rPr lang="tr-TR" dirty="0" err="1"/>
              <a:t>biyoteknoloji</a:t>
            </a:r>
            <a:r>
              <a:rPr lang="tr-TR" dirty="0"/>
              <a:t> ve tıp alanında devrim yarattı.</a:t>
            </a:r>
          </a:p>
          <a:p>
            <a:r>
              <a:rPr lang="tr-TR" dirty="0"/>
              <a:t>Protein yapılarını tahmin ederek kanser araştırmalarında kullanılıyor.</a:t>
            </a:r>
          </a:p>
          <a:p>
            <a:r>
              <a:rPr lang="tr-TR" b="1" dirty="0"/>
              <a:t>Kullanım Alanları:</a:t>
            </a:r>
            <a:endParaRPr lang="tr-TR" dirty="0"/>
          </a:p>
          <a:p>
            <a:pPr lvl="1"/>
            <a:r>
              <a:rPr lang="tr-TR" dirty="0"/>
              <a:t>Genetik hastalıkların anlaşılması</a:t>
            </a:r>
          </a:p>
          <a:p>
            <a:pPr lvl="1"/>
            <a:r>
              <a:rPr lang="tr-TR" dirty="0"/>
              <a:t>Kanser tedavileri için ilaç geliştirme</a:t>
            </a:r>
          </a:p>
          <a:p>
            <a:pPr lvl="1"/>
            <a:r>
              <a:rPr lang="tr-TR" dirty="0"/>
              <a:t>Sentetik biyoloji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328" y="2570019"/>
            <a:ext cx="5605156" cy="3156527"/>
          </a:xfrm>
          <a:prstGeom prst="rect">
            <a:avLst/>
          </a:prstGeom>
        </p:spPr>
      </p:pic>
    </p:spTree>
    <p:extLst>
      <p:ext uri="{BB962C8B-B14F-4D97-AF65-F5344CB8AC3E}">
        <p14:creationId xmlns:p14="http://schemas.microsoft.com/office/powerpoint/2010/main" val="24045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Zekanın Geleceği ve Etik Sorunlar</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Üretken yapay zeka, hızla gelişen bir alan olup, metin, görüntü, ses, video ve bilimsel içerik üretimi gibi birçok farklı alanda devrim yaratmaktadır. </a:t>
            </a:r>
          </a:p>
          <a:p>
            <a:r>
              <a:rPr lang="tr-TR" dirty="0"/>
              <a:t>Ancak bu teknolojinin yaygın kullanımıyla birlikte etik sorunlar, güvenilirlik, yanlılık, yanlış bilgi yayma riski ve telif hakkı ihlalleri gibi çeşitli endişeler de ortaya çıkmaktadır. </a:t>
            </a:r>
          </a:p>
          <a:p>
            <a:r>
              <a:rPr lang="tr-TR" dirty="0"/>
              <a:t>Bu bölümde, üretken yapay zekanın geleceği ve karşılaşabileceği etik sorunlar ayrıntılı olarak ele alınacaktır.</a:t>
            </a:r>
          </a:p>
        </p:txBody>
      </p:sp>
    </p:spTree>
    <p:extLst>
      <p:ext uri="{BB962C8B-B14F-4D97-AF65-F5344CB8AC3E}">
        <p14:creationId xmlns:p14="http://schemas.microsoft.com/office/powerpoint/2010/main" val="402744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Üretken Yapay Zekanın Geleceği ve Etik Sorunlar(2)</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Yapay Zeka Tarafından Üretilen İçeriğin Güvenilirliği</a:t>
            </a:r>
          </a:p>
          <a:p>
            <a:pPr lvl="1"/>
            <a:r>
              <a:rPr lang="tr-TR" dirty="0"/>
              <a:t>Üretken yapay zeka sistemleri, eğitildikleri büyük veri kümelerinden öğrendikleri bilgileri kullanarak yeni içerikler üretir. Ancak, bu içeriklerin doğruluğu ve güvenilirliği her zaman garanti edilemez.</a:t>
            </a:r>
          </a:p>
          <a:p>
            <a:r>
              <a:rPr lang="tr-TR" dirty="0"/>
              <a:t>Yanlış veya Yanıltıcı İçerik Üretimi</a:t>
            </a:r>
          </a:p>
          <a:p>
            <a:pPr lvl="1"/>
            <a:r>
              <a:rPr lang="tr-TR" dirty="0"/>
              <a:t>Yapay zeka, gerçeğe dayanmayan ancak gerçekçi görünen içerikler oluşturabilir.</a:t>
            </a:r>
          </a:p>
          <a:p>
            <a:pPr lvl="2"/>
            <a:r>
              <a:rPr lang="tr-TR" b="1" dirty="0"/>
              <a:t>Örneğin:</a:t>
            </a:r>
            <a:r>
              <a:rPr lang="tr-TR" dirty="0"/>
              <a:t> </a:t>
            </a:r>
            <a:r>
              <a:rPr lang="tr-TR" dirty="0" err="1"/>
              <a:t>ChatGPT</a:t>
            </a:r>
            <a:r>
              <a:rPr lang="tr-TR" dirty="0"/>
              <a:t> gibi büyük dil modelleri, kullanıcıya güvenilir bilgi sunmaya çalışsa da bazen doğrulanmamış veya yanlış bilgiler verebilir.</a:t>
            </a:r>
          </a:p>
          <a:p>
            <a:pPr lvl="2"/>
            <a:r>
              <a:rPr lang="tr-TR" b="1" dirty="0" err="1"/>
              <a:t>Deepfake</a:t>
            </a:r>
            <a:r>
              <a:rPr lang="tr-TR" b="1" dirty="0"/>
              <a:t> Teknolojisi:</a:t>
            </a:r>
            <a:r>
              <a:rPr lang="tr-TR" dirty="0"/>
              <a:t> Gerçek olmayan görüntü ve videolar üreterek yanlış bilgi yayma riskini artırmaktadır.</a:t>
            </a:r>
          </a:p>
          <a:p>
            <a:pPr lvl="1"/>
            <a:r>
              <a:rPr lang="tr-TR" b="1" dirty="0"/>
              <a:t>Örnek Olay:</a:t>
            </a:r>
            <a:endParaRPr lang="tr-TR" dirty="0"/>
          </a:p>
          <a:p>
            <a:pPr lvl="2"/>
            <a:r>
              <a:rPr lang="tr-TR" dirty="0"/>
              <a:t>2023 yılında, yapay zeka tarafından üretilen sahte haberler ve görseller, sosyal medyada yanlış yönlendirici bilgiler yaymak için kullanılmıştır.</a:t>
            </a:r>
          </a:p>
          <a:p>
            <a:pPr lvl="1"/>
            <a:endParaRPr lang="tr-TR" dirty="0"/>
          </a:p>
        </p:txBody>
      </p:sp>
    </p:spTree>
    <p:extLst>
      <p:ext uri="{BB962C8B-B14F-4D97-AF65-F5344CB8AC3E}">
        <p14:creationId xmlns:p14="http://schemas.microsoft.com/office/powerpoint/2010/main" val="242278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Çözüm Önerileri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Kaynak Doğrulama: </a:t>
            </a:r>
            <a:r>
              <a:rPr lang="tr-TR" dirty="0"/>
              <a:t>Yapay zeka tarafından üretilen içeriklerin doğruluğunu artırmak için güvenilir kaynaklarla çapraz kontrol yapılmalıdır.</a:t>
            </a:r>
          </a:p>
          <a:p>
            <a:r>
              <a:rPr lang="tr-TR" b="1" dirty="0"/>
              <a:t>İçerik Etiketleme: </a:t>
            </a:r>
            <a:r>
              <a:rPr lang="tr-TR" dirty="0"/>
              <a:t>Yapay zeka tarafından üretilen içeriklerin etik olarak işaretlenmesi ve orijinal içeriklerden ayırt edilebilir hale getirilmesi gerekmektedir.</a:t>
            </a:r>
          </a:p>
          <a:p>
            <a:r>
              <a:rPr lang="tr-TR" b="1" dirty="0"/>
              <a:t>Yapay Zeka Filtreleme: </a:t>
            </a:r>
            <a:r>
              <a:rPr lang="tr-TR" dirty="0"/>
              <a:t>Yanlış bilgi üretimini engellemek için yapay zeka modellerinin güvenilirlik değerlendirmesi yapılmalıdır.</a:t>
            </a:r>
          </a:p>
          <a:p>
            <a:r>
              <a:rPr lang="tr-TR" b="1" dirty="0"/>
              <a:t>Yanlılık (</a:t>
            </a:r>
            <a:r>
              <a:rPr lang="tr-TR" b="1" dirty="0" err="1"/>
              <a:t>Bias</a:t>
            </a:r>
            <a:r>
              <a:rPr lang="tr-TR" b="1" dirty="0"/>
              <a:t>) ve Yanlış Bilgi Yayma Riski: </a:t>
            </a:r>
            <a:r>
              <a:rPr lang="tr-TR" dirty="0"/>
              <a:t>Yapay zeka modelleri, eğitildikleri verilerden öğrendikleri için belirli önyargıları (</a:t>
            </a:r>
            <a:r>
              <a:rPr lang="tr-TR" dirty="0" err="1"/>
              <a:t>bias</a:t>
            </a:r>
            <a:r>
              <a:rPr lang="tr-TR" dirty="0"/>
              <a:t>) içerebilir ve bu önyargılar fark edilmeden içeriğe yansıyabilir.</a:t>
            </a:r>
          </a:p>
          <a:p>
            <a:endParaRPr lang="tr-TR" b="1" dirty="0"/>
          </a:p>
        </p:txBody>
      </p:sp>
    </p:spTree>
    <p:extLst>
      <p:ext uri="{BB962C8B-B14F-4D97-AF65-F5344CB8AC3E}">
        <p14:creationId xmlns:p14="http://schemas.microsoft.com/office/powerpoint/2010/main" val="127682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nn-NO" dirty="0"/>
              <a:t>Geleneksel Yapay Zeka ile Farkları</a:t>
            </a:r>
            <a:endParaRPr lang="tr-TR" dirty="0"/>
          </a:p>
        </p:txBody>
      </p:sp>
      <p:sp>
        <p:nvSpPr>
          <p:cNvPr id="9" name="İçerik Yer Tutucusu 8"/>
          <p:cNvSpPr>
            <a:spLocks noGrp="1"/>
          </p:cNvSpPr>
          <p:nvPr>
            <p:ph idx="1"/>
          </p:nvPr>
        </p:nvSpPr>
        <p:spPr>
          <a:xfrm>
            <a:off x="490451" y="4895274"/>
            <a:ext cx="11396749" cy="831272"/>
          </a:xfrm>
        </p:spPr>
        <p:txBody>
          <a:bodyPr/>
          <a:lstStyle/>
          <a:p>
            <a:r>
              <a:rPr lang="tr-TR" dirty="0"/>
              <a:t>Özetle, geleneksel yapay zeka mevcut verilerden anlam çıkarmaya ve kararlar vermeye odaklanırken, üretken yapay zeka yeni ve orijinal içerik üretmeye yöneliktir.</a:t>
            </a:r>
          </a:p>
          <a:p>
            <a:endParaRPr lang="tr-TR" dirty="0"/>
          </a:p>
        </p:txBody>
      </p:sp>
      <p:pic>
        <p:nvPicPr>
          <p:cNvPr id="2" name="Resim 1"/>
          <p:cNvPicPr>
            <a:picLocks noChangeAspect="1"/>
          </p:cNvPicPr>
          <p:nvPr/>
        </p:nvPicPr>
        <p:blipFill>
          <a:blip r:embed="rId2"/>
          <a:stretch>
            <a:fillRect/>
          </a:stretch>
        </p:blipFill>
        <p:spPr>
          <a:xfrm>
            <a:off x="1225982" y="1529545"/>
            <a:ext cx="9610725" cy="3257550"/>
          </a:xfrm>
          <a:prstGeom prst="rect">
            <a:avLst/>
          </a:prstGeom>
        </p:spPr>
      </p:pic>
    </p:spTree>
    <p:extLst>
      <p:ext uri="{BB962C8B-B14F-4D97-AF65-F5344CB8AC3E}">
        <p14:creationId xmlns:p14="http://schemas.microsoft.com/office/powerpoint/2010/main" val="2984443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Yapay Zekanın Önyargılı İçerikler Üretmesi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Veri Kaynaklarının Önyargılı Olması:</a:t>
            </a:r>
            <a:r>
              <a:rPr lang="tr-TR" dirty="0"/>
              <a:t> Yapay zeka, eğitildiği veri kümesinde yer alan tarihsel veya </a:t>
            </a:r>
            <a:r>
              <a:rPr lang="tr-TR" dirty="0" err="1"/>
              <a:t>sosyo</a:t>
            </a:r>
            <a:r>
              <a:rPr lang="tr-TR" dirty="0"/>
              <a:t>-politik önyargıları öğrenebilir.</a:t>
            </a:r>
          </a:p>
          <a:p>
            <a:r>
              <a:rPr lang="tr-TR" b="1" dirty="0"/>
              <a:t>Toplumsal Cinsiyet ve Irk Önyargıları:</a:t>
            </a:r>
            <a:r>
              <a:rPr lang="tr-TR" dirty="0"/>
              <a:t> Örneğin, bir işe alım yapay zeka modeli geçmiş işe alım verilerine dayanarak belirli grupları avantajlı veya dezavantajlı konuma getirebilir.</a:t>
            </a:r>
          </a:p>
          <a:p>
            <a:r>
              <a:rPr lang="tr-TR" b="1" dirty="0"/>
              <a:t>Örnek Olay:</a:t>
            </a:r>
            <a:endParaRPr lang="tr-TR" dirty="0"/>
          </a:p>
          <a:p>
            <a:pPr lvl="1"/>
            <a:r>
              <a:rPr lang="tr-TR" b="1" dirty="0"/>
              <a:t>Amazon’un işe alım yapay zekası</a:t>
            </a:r>
            <a:r>
              <a:rPr lang="tr-TR" dirty="0"/>
              <a:t>, geçmiş işe alım verilerine dayandığı için kadın adaylara karşı önyargılı davranmıştır.</a:t>
            </a:r>
          </a:p>
          <a:p>
            <a:r>
              <a:rPr lang="tr-TR" b="1" dirty="0"/>
              <a:t>Yapay Zeka ile Yanlış Bilgi Yayma: </a:t>
            </a:r>
            <a:r>
              <a:rPr lang="tr-TR" dirty="0"/>
              <a:t>Yanlış haberler ve dezenformasyon, yapay zeka tarafından gerçekçi bir şekilde üretilerek büyük kitlelere yayılabilir.</a:t>
            </a:r>
          </a:p>
          <a:p>
            <a:pPr lvl="1"/>
            <a:r>
              <a:rPr lang="tr-TR" b="1" dirty="0"/>
              <a:t>Örneğin</a:t>
            </a:r>
            <a:r>
              <a:rPr lang="tr-TR" dirty="0"/>
              <a:t>: Sosyal medya platformlarında yapay zeka tarafından üretilen sahte haberler veya </a:t>
            </a:r>
            <a:r>
              <a:rPr lang="tr-TR" dirty="0" err="1"/>
              <a:t>manipülatif</a:t>
            </a:r>
            <a:r>
              <a:rPr lang="tr-TR" dirty="0"/>
              <a:t> içerikler, kamuoyunu yanıltabilir.</a:t>
            </a:r>
          </a:p>
          <a:p>
            <a:endParaRPr lang="tr-TR" b="1" dirty="0"/>
          </a:p>
          <a:p>
            <a:endParaRPr lang="tr-TR" b="1" dirty="0"/>
          </a:p>
        </p:txBody>
      </p:sp>
    </p:spTree>
    <p:extLst>
      <p:ext uri="{BB962C8B-B14F-4D97-AF65-F5344CB8AC3E}">
        <p14:creationId xmlns:p14="http://schemas.microsoft.com/office/powerpoint/2010/main" val="2442908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Çözüm Önerileri</a:t>
            </a:r>
          </a:p>
        </p:txBody>
      </p:sp>
      <p:sp>
        <p:nvSpPr>
          <p:cNvPr id="9" name="İçerik Yer Tutucusu 8"/>
          <p:cNvSpPr>
            <a:spLocks noGrp="1"/>
          </p:cNvSpPr>
          <p:nvPr>
            <p:ph idx="1"/>
          </p:nvPr>
        </p:nvSpPr>
        <p:spPr>
          <a:xfrm>
            <a:off x="490449" y="1662545"/>
            <a:ext cx="11396749" cy="4064001"/>
          </a:xfrm>
        </p:spPr>
        <p:txBody>
          <a:bodyPr>
            <a:normAutofit/>
          </a:bodyPr>
          <a:lstStyle/>
          <a:p>
            <a:r>
              <a:rPr lang="tr-TR" b="1" dirty="0"/>
              <a:t>Daha Çeşitli Veri Kümesi Kullanımı:</a:t>
            </a:r>
            <a:r>
              <a:rPr lang="tr-TR" dirty="0"/>
              <a:t> Yapay zekanın daha adil kararlar vermesi için veri setlerinin çeşitliliği artırılmalıdır.</a:t>
            </a:r>
          </a:p>
          <a:p>
            <a:r>
              <a:rPr lang="tr-TR" b="1" dirty="0"/>
              <a:t>Bağımsız Denetimler:</a:t>
            </a:r>
            <a:r>
              <a:rPr lang="tr-TR" dirty="0"/>
              <a:t> Üretken yapay zeka modellerinin bağımsız kuruluşlar tarafından denetlenmesi sağlanmalıdır.</a:t>
            </a:r>
          </a:p>
          <a:p>
            <a:r>
              <a:rPr lang="tr-TR" b="1" dirty="0"/>
              <a:t>Yanlış Bilgi Algılama Sistemleri:</a:t>
            </a:r>
            <a:r>
              <a:rPr lang="tr-TR" dirty="0"/>
              <a:t> Yapay zeka ile üretilen içeriklerin yanlış bilgi olup olmadığını tespit eden yeni denetleme algoritmaları geliştirilebilir.</a:t>
            </a:r>
          </a:p>
          <a:p>
            <a:endParaRPr lang="tr-TR" b="1" dirty="0"/>
          </a:p>
          <a:p>
            <a:endParaRPr lang="tr-TR" b="1" dirty="0"/>
          </a:p>
        </p:txBody>
      </p:sp>
    </p:spTree>
    <p:extLst>
      <p:ext uri="{BB962C8B-B14F-4D97-AF65-F5344CB8AC3E}">
        <p14:creationId xmlns:p14="http://schemas.microsoft.com/office/powerpoint/2010/main" val="716815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Telif Hakkı ve Etik İhlaller</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Yapay zeka, sanat, müzik, metin ve diğer içerikleri üretebilir ancak bu içeriklerin </a:t>
            </a:r>
            <a:r>
              <a:rPr lang="tr-TR" b="1" dirty="0"/>
              <a:t>orijinalliği ve fikri mülkiyet hakları</a:t>
            </a:r>
            <a:r>
              <a:rPr lang="tr-TR" dirty="0"/>
              <a:t> önemli bir etik sorundur.</a:t>
            </a:r>
          </a:p>
          <a:p>
            <a:r>
              <a:rPr lang="tr-TR" b="1" dirty="0"/>
              <a:t>Yapay Zeka Tarafından Üretilen İçeriklerin Sahipliği</a:t>
            </a:r>
          </a:p>
          <a:p>
            <a:r>
              <a:rPr lang="tr-TR" dirty="0"/>
              <a:t>Bir yapay zeka tarafından üretilen içeriğin yasal sahibi kimdir?</a:t>
            </a:r>
          </a:p>
          <a:p>
            <a:pPr lvl="1"/>
            <a:r>
              <a:rPr lang="tr-TR" dirty="0"/>
              <a:t>Yapay zeka geliştiricisi mi?</a:t>
            </a:r>
          </a:p>
          <a:p>
            <a:pPr lvl="1"/>
            <a:r>
              <a:rPr lang="tr-TR" dirty="0"/>
              <a:t>Modeli eğiten şirket mi?</a:t>
            </a:r>
          </a:p>
          <a:p>
            <a:pPr lvl="1"/>
            <a:r>
              <a:rPr lang="tr-TR" dirty="0"/>
              <a:t>Kullanıcı mı?</a:t>
            </a:r>
          </a:p>
          <a:p>
            <a:r>
              <a:rPr lang="tr-TR" b="1" dirty="0"/>
              <a:t>Örnek Olay:</a:t>
            </a:r>
            <a:endParaRPr lang="tr-TR" dirty="0"/>
          </a:p>
          <a:p>
            <a:r>
              <a:rPr lang="tr-TR" b="1" dirty="0"/>
              <a:t>DALL·E ve </a:t>
            </a:r>
            <a:r>
              <a:rPr lang="tr-TR" b="1" dirty="0" err="1"/>
              <a:t>Midjourney</a:t>
            </a:r>
            <a:r>
              <a:rPr lang="tr-TR" dirty="0"/>
              <a:t> gibi yapay zeka sistemleri, sanatçılar tarafından üretilen çizimlerden öğrenerek yeni görseller oluşturuyor. Ancak sanatçılar, yapay zekanın eserlerini izinsiz kullanmasından şikayet ediyor.</a:t>
            </a:r>
          </a:p>
          <a:p>
            <a:endParaRPr lang="tr-TR" b="1" dirty="0"/>
          </a:p>
          <a:p>
            <a:endParaRPr lang="tr-TR" b="1" dirty="0"/>
          </a:p>
        </p:txBody>
      </p:sp>
    </p:spTree>
    <p:extLst>
      <p:ext uri="{BB962C8B-B14F-4D97-AF65-F5344CB8AC3E}">
        <p14:creationId xmlns:p14="http://schemas.microsoft.com/office/powerpoint/2010/main" val="3141835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Telif Hakkı İhlalleri</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Yapay zeka tarafından üretilen içerikler, telif hakkı koruması altındaki eserlerle benzerlik gösterebilir.</a:t>
            </a:r>
          </a:p>
          <a:p>
            <a:r>
              <a:rPr lang="tr-TR" b="1" dirty="0"/>
              <a:t>Örneğin</a:t>
            </a:r>
            <a:r>
              <a:rPr lang="tr-TR" dirty="0"/>
              <a:t>: AI tarafından üretilmiş bir resim, mevcut bir sanatçının tarzını taklit edebilir ve bu durum telif hakkı ihlali yaratabilir.</a:t>
            </a:r>
          </a:p>
          <a:p>
            <a:r>
              <a:rPr lang="tr-TR" dirty="0"/>
              <a:t>Çözüm Önerileri:</a:t>
            </a:r>
          </a:p>
          <a:p>
            <a:pPr lvl="1"/>
            <a:r>
              <a:rPr lang="tr-TR" b="1" dirty="0"/>
              <a:t>Yapay Zeka Eğitim Verilerinin Daha Şeffaf Olması</a:t>
            </a:r>
            <a:r>
              <a:rPr lang="tr-TR" dirty="0"/>
              <a:t>: Yapay zeka sistemlerinin hangi verilerle eğitildiği açıkça belirtilmelidir.</a:t>
            </a:r>
          </a:p>
          <a:p>
            <a:pPr lvl="1"/>
            <a:r>
              <a:rPr lang="tr-TR" b="1" dirty="0"/>
              <a:t>Sanatçılar ve İçerik Üreticileri İçin Koruma Mekanizmaları</a:t>
            </a:r>
            <a:r>
              <a:rPr lang="tr-TR" dirty="0"/>
              <a:t>: Yapay zekanın eserlerinden esinlenmeden önce sanatçılardan izin alması gerekebilir.</a:t>
            </a:r>
          </a:p>
          <a:p>
            <a:pPr lvl="1"/>
            <a:r>
              <a:rPr lang="tr-TR" b="1" dirty="0"/>
              <a:t>Yapay Zeka ile Üretilmiş İçeriklerin Etiketlenmesi</a:t>
            </a:r>
            <a:r>
              <a:rPr lang="tr-TR" dirty="0"/>
              <a:t>: Yapay zeka tarafından üretilen içeriklerin insan yapımı içeriklerden ayırt edilebilmesi için belirgin işaretlemeler eklenmelidir.</a:t>
            </a:r>
          </a:p>
          <a:p>
            <a:pPr lvl="1"/>
            <a:endParaRPr lang="tr-TR" b="1" dirty="0"/>
          </a:p>
          <a:p>
            <a:endParaRPr lang="tr-TR" b="1" dirty="0"/>
          </a:p>
        </p:txBody>
      </p:sp>
    </p:spTree>
    <p:extLst>
      <p:ext uri="{BB962C8B-B14F-4D97-AF65-F5344CB8AC3E}">
        <p14:creationId xmlns:p14="http://schemas.microsoft.com/office/powerpoint/2010/main" val="179687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Gelecekteki Gelişmeler ve Beklentiler</a:t>
            </a:r>
          </a:p>
        </p:txBody>
      </p:sp>
      <p:sp>
        <p:nvSpPr>
          <p:cNvPr id="9" name="İçerik Yer Tutucusu 8"/>
          <p:cNvSpPr>
            <a:spLocks noGrp="1"/>
          </p:cNvSpPr>
          <p:nvPr>
            <p:ph idx="1"/>
          </p:nvPr>
        </p:nvSpPr>
        <p:spPr>
          <a:xfrm>
            <a:off x="490449" y="1662545"/>
            <a:ext cx="11396749" cy="4064001"/>
          </a:xfrm>
        </p:spPr>
        <p:txBody>
          <a:bodyPr>
            <a:normAutofit fontScale="92500" lnSpcReduction="10000"/>
          </a:bodyPr>
          <a:lstStyle/>
          <a:p>
            <a:r>
              <a:rPr lang="tr-TR" dirty="0"/>
              <a:t>Üretken yapay zeka teknolojileri hızla ilerlemeye devam ederken, gelecekteki gelişmeler şu alanlarda yoğunlaşacaktır:</a:t>
            </a:r>
          </a:p>
          <a:p>
            <a:pPr lvl="1"/>
            <a:r>
              <a:rPr lang="tr-TR" dirty="0"/>
              <a:t>Daha Gerçekçi ve Etik Yapay Zeka Modelleri</a:t>
            </a:r>
          </a:p>
          <a:p>
            <a:pPr lvl="2"/>
            <a:r>
              <a:rPr lang="tr-TR" b="1" dirty="0"/>
              <a:t>Gelişmiş Filtreleme Algoritmaları</a:t>
            </a:r>
            <a:r>
              <a:rPr lang="tr-TR" dirty="0"/>
              <a:t>: Yapay zeka tarafından üretilen içeriklerin güvenilirliğini artıracak doğrulama mekanizmaları geliştirilecektir.</a:t>
            </a:r>
          </a:p>
          <a:p>
            <a:pPr lvl="2"/>
            <a:r>
              <a:rPr lang="tr-TR" b="1" dirty="0"/>
              <a:t>Önyargıları Azaltan Modeller</a:t>
            </a:r>
            <a:r>
              <a:rPr lang="tr-TR" dirty="0"/>
              <a:t>: Veri setlerinde çeşitlilik artırılarak etik açıdan daha adil ve tarafsız modeller üretilecektir.</a:t>
            </a:r>
          </a:p>
          <a:p>
            <a:pPr lvl="1"/>
            <a:r>
              <a:rPr lang="tr-TR" dirty="0"/>
              <a:t>Yasal Düzenlemeler ve Politikalar</a:t>
            </a:r>
          </a:p>
          <a:p>
            <a:pPr lvl="2"/>
            <a:r>
              <a:rPr lang="tr-TR" b="1" dirty="0"/>
              <a:t>Avrupa Birliği AI Yasası </a:t>
            </a:r>
            <a:r>
              <a:rPr lang="tr-TR" dirty="0"/>
              <a:t>gibi düzenlemeler, yapay zeka kullanımına yönelik etik kurallar getirecektir.</a:t>
            </a:r>
          </a:p>
          <a:p>
            <a:pPr lvl="2"/>
            <a:r>
              <a:rPr lang="tr-TR" b="1" dirty="0"/>
              <a:t>Şirketler için Yapay Zeka Kullanım Standartları</a:t>
            </a:r>
            <a:r>
              <a:rPr lang="tr-TR" dirty="0"/>
              <a:t>: Yapay zeka sistemlerinin nasıl geliştirileceği ve kullanılacağı konusunda uluslararası standartlar oluşturulacaktır.</a:t>
            </a:r>
          </a:p>
          <a:p>
            <a:pPr lvl="1"/>
            <a:r>
              <a:rPr lang="tr-TR" dirty="0"/>
              <a:t>İnsan ve Yapay Zeka İşbirliği</a:t>
            </a:r>
          </a:p>
          <a:p>
            <a:pPr lvl="2"/>
            <a:r>
              <a:rPr lang="tr-TR" b="1" dirty="0"/>
              <a:t>Yapay Zeka Destekli Yaratıcılık</a:t>
            </a:r>
            <a:r>
              <a:rPr lang="tr-TR" dirty="0"/>
              <a:t>: Yapay zeka, sanatçılar, yazarlar ve bilim insanlarının üretkenliğini artıran bir araç olarak kullanılacaktır.</a:t>
            </a:r>
          </a:p>
          <a:p>
            <a:pPr lvl="2"/>
            <a:r>
              <a:rPr lang="tr-TR" b="1" dirty="0"/>
              <a:t>Otomatik İçerik Üretimi ile Kişiselleştirme</a:t>
            </a:r>
            <a:r>
              <a:rPr lang="tr-TR" dirty="0"/>
              <a:t>: Yapay zeka, kullanıcıların tercihlerini anlayarak tamamen kişiselleştirilmiş içerikler oluşturacaktır.</a:t>
            </a:r>
          </a:p>
          <a:p>
            <a:pPr lvl="2"/>
            <a:endParaRPr lang="tr-TR" dirty="0"/>
          </a:p>
          <a:p>
            <a:pPr lvl="1"/>
            <a:endParaRPr lang="tr-TR" b="1" dirty="0"/>
          </a:p>
          <a:p>
            <a:endParaRPr lang="tr-TR" b="1" dirty="0"/>
          </a:p>
        </p:txBody>
      </p:sp>
    </p:spTree>
    <p:extLst>
      <p:ext uri="{BB962C8B-B14F-4D97-AF65-F5344CB8AC3E}">
        <p14:creationId xmlns:p14="http://schemas.microsoft.com/office/powerpoint/2010/main" val="3206029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Sonuç</a:t>
            </a:r>
          </a:p>
        </p:txBody>
      </p:sp>
      <p:sp>
        <p:nvSpPr>
          <p:cNvPr id="9" name="İçerik Yer Tutucusu 8"/>
          <p:cNvSpPr>
            <a:spLocks noGrp="1"/>
          </p:cNvSpPr>
          <p:nvPr>
            <p:ph idx="1"/>
          </p:nvPr>
        </p:nvSpPr>
        <p:spPr>
          <a:xfrm>
            <a:off x="490449" y="1662545"/>
            <a:ext cx="11396749" cy="4064001"/>
          </a:xfrm>
        </p:spPr>
        <p:txBody>
          <a:bodyPr>
            <a:normAutofit/>
          </a:bodyPr>
          <a:lstStyle/>
          <a:p>
            <a:r>
              <a:rPr lang="tr-TR" dirty="0"/>
              <a:t>Üretken yapay zeka, büyük fırsatlar sunduğu gibi ciddi etik sorunları da beraberinde getirmektedir. Yanlış bilgi yayma, yanlılık, telif hakkı ihlalleri ve güvenilirlik konuları, gelecekte yapay zeka gelişiminde dikkat edilmesi gereken önemli faktörlerdir. Bu nedenle, etik yapay zeka geliştirme ilkeleri, şeffaflık, güvenlik ve düzenleyici politikalar ön planda tutulmalıdır.</a:t>
            </a:r>
          </a:p>
          <a:p>
            <a:pPr lvl="2"/>
            <a:endParaRPr lang="tr-TR" dirty="0"/>
          </a:p>
          <a:p>
            <a:pPr lvl="1"/>
            <a:endParaRPr lang="tr-TR" b="1" dirty="0"/>
          </a:p>
          <a:p>
            <a:endParaRPr lang="tr-TR" b="1" dirty="0"/>
          </a:p>
        </p:txBody>
      </p:sp>
    </p:spTree>
    <p:extLst>
      <p:ext uri="{BB962C8B-B14F-4D97-AF65-F5344CB8AC3E}">
        <p14:creationId xmlns:p14="http://schemas.microsoft.com/office/powerpoint/2010/main" val="1337018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097280" y="2510117"/>
            <a:ext cx="10314432" cy="2330823"/>
          </a:xfrm>
        </p:spPr>
        <p:txBody>
          <a:bodyPr>
            <a:normAutofit fontScale="90000"/>
          </a:bodyPr>
          <a:lstStyle/>
          <a:p>
            <a:r>
              <a:rPr lang="tr-TR" dirty="0"/>
              <a:t>“Yapay Zeka Uygulamaları” dersine ait bu doküman, “Yapay Zeka Operatörlüğü” </a:t>
            </a:r>
            <a:r>
              <a:rPr lang="tr-TR" dirty="0" err="1"/>
              <a:t>Mikroyeterlilik</a:t>
            </a:r>
            <a:r>
              <a:rPr lang="tr-TR" dirty="0"/>
              <a:t> Programı kapsamında görev yapan eğitmenler tarafından hazırlanmıştır.</a:t>
            </a:r>
            <a:br>
              <a:rPr lang="tr-TR" dirty="0"/>
            </a:br>
            <a:br>
              <a:rPr lang="tr-TR" dirty="0"/>
            </a:br>
            <a:r>
              <a:rPr lang="tr-TR" b="1" dirty="0"/>
              <a:t>Yapay Zeka Operatörlüğü Program Koordinatörü</a:t>
            </a:r>
            <a:br>
              <a:rPr lang="tr-TR" dirty="0"/>
            </a:br>
            <a:r>
              <a:rPr lang="tr-TR" dirty="0"/>
              <a:t>Prof. Dr. İsmail KIRBAŞ</a:t>
            </a:r>
            <a:br>
              <a:rPr lang="tr-TR" dirty="0"/>
            </a:br>
            <a:br>
              <a:rPr lang="tr-TR" dirty="0"/>
            </a:br>
            <a:r>
              <a:rPr lang="tr-TR" b="1" dirty="0"/>
              <a:t>Eğitmenler</a:t>
            </a:r>
            <a:br>
              <a:rPr lang="tr-TR" dirty="0"/>
            </a:br>
            <a:r>
              <a:rPr lang="tr-TR" dirty="0"/>
              <a:t>Dr. </a:t>
            </a:r>
            <a:r>
              <a:rPr lang="tr-TR" dirty="0" err="1"/>
              <a:t>Öğr</a:t>
            </a:r>
            <a:r>
              <a:rPr lang="tr-TR" dirty="0"/>
              <a:t>. Üyesi Tülay TURAN - </a:t>
            </a:r>
            <a:r>
              <a:rPr lang="tr-TR" i="1" dirty="0"/>
              <a:t>Yapay Zeka Temelleri</a:t>
            </a:r>
            <a:br>
              <a:rPr lang="tr-TR" i="1" dirty="0"/>
            </a:br>
            <a:r>
              <a:rPr lang="tr-TR" dirty="0"/>
              <a:t>Dr. </a:t>
            </a:r>
            <a:r>
              <a:rPr lang="tr-TR" dirty="0" err="1"/>
              <a:t>Öğr</a:t>
            </a:r>
            <a:r>
              <a:rPr lang="tr-TR" dirty="0"/>
              <a:t>. Üyesi Ayhan ARISOY - </a:t>
            </a:r>
            <a:r>
              <a:rPr lang="tr-TR" i="1" dirty="0"/>
              <a:t>Üretken Yapay Zeka ve </a:t>
            </a:r>
            <a:r>
              <a:rPr lang="tr-TR" i="1" dirty="0" err="1"/>
              <a:t>Prompt</a:t>
            </a:r>
            <a:r>
              <a:rPr lang="tr-TR" i="1" dirty="0"/>
              <a:t> Mühendisliği</a:t>
            </a:r>
            <a:br>
              <a:rPr lang="tr-TR" i="1" dirty="0"/>
            </a:br>
            <a:r>
              <a:rPr lang="tr-TR" dirty="0"/>
              <a:t>Dr. </a:t>
            </a:r>
            <a:r>
              <a:rPr lang="tr-TR" dirty="0" err="1"/>
              <a:t>Öğr</a:t>
            </a:r>
            <a:r>
              <a:rPr lang="tr-TR" dirty="0"/>
              <a:t>. Üyesi İlhan UYSAL - </a:t>
            </a:r>
            <a:r>
              <a:rPr lang="tr-TR" i="1" dirty="0"/>
              <a:t>Yaratıcılık ve Yapay Zeka</a:t>
            </a:r>
            <a:br>
              <a:rPr lang="tr-TR" dirty="0"/>
            </a:br>
            <a:r>
              <a:rPr lang="tr-TR" dirty="0"/>
              <a:t>Dr. </a:t>
            </a:r>
            <a:r>
              <a:rPr lang="tr-TR" dirty="0" err="1"/>
              <a:t>Öğr</a:t>
            </a:r>
            <a:r>
              <a:rPr lang="tr-TR" dirty="0"/>
              <a:t>. Üyesi Tülay TURAN - </a:t>
            </a:r>
            <a:r>
              <a:rPr lang="tr-TR" i="1" dirty="0"/>
              <a:t>Yapay Zeka Etiği</a:t>
            </a:r>
            <a:br>
              <a:rPr lang="tr-TR" i="1" dirty="0"/>
            </a:br>
            <a:endParaRPr lang="tr-TR" dirty="0"/>
          </a:p>
        </p:txBody>
      </p:sp>
      <p:sp>
        <p:nvSpPr>
          <p:cNvPr id="8" name="Metin kutusu 7">
            <a:extLst>
              <a:ext uri="{FF2B5EF4-FFF2-40B4-BE49-F238E27FC236}">
                <a16:creationId xmlns:a16="http://schemas.microsoft.com/office/drawing/2014/main" id="{EDC2782D-BD13-4394-94FE-8F5BE6EA02F3}"/>
              </a:ext>
            </a:extLst>
          </p:cNvPr>
          <p:cNvSpPr txBox="1"/>
          <p:nvPr/>
        </p:nvSpPr>
        <p:spPr>
          <a:xfrm>
            <a:off x="1097280" y="655776"/>
            <a:ext cx="10314432" cy="400110"/>
          </a:xfrm>
          <a:prstGeom prst="rect">
            <a:avLst/>
          </a:prstGeom>
          <a:noFill/>
        </p:spPr>
        <p:txBody>
          <a:bodyPr wrap="square" rtlCol="0">
            <a:spAutoFit/>
          </a:bodyPr>
          <a:lstStyle/>
          <a:p>
            <a:pPr algn="ctr"/>
            <a:r>
              <a:rPr lang="tr-TR" sz="2000" b="1" dirty="0">
                <a:solidFill>
                  <a:schemeClr val="bg1"/>
                </a:solidFill>
                <a:latin typeface="Trebuchet MS" panose="020B0603020202020204" pitchFamily="34" charset="0"/>
              </a:rPr>
              <a:t>İÇERİK GELİŞTİRME KOMİSYONU</a:t>
            </a:r>
          </a:p>
        </p:txBody>
      </p:sp>
      <p:sp>
        <p:nvSpPr>
          <p:cNvPr id="9" name="Unvan 5">
            <a:extLst>
              <a:ext uri="{FF2B5EF4-FFF2-40B4-BE49-F238E27FC236}">
                <a16:creationId xmlns:a16="http://schemas.microsoft.com/office/drawing/2014/main" id="{6CDA100E-B91D-45FC-94AD-54460F61B911}"/>
              </a:ext>
            </a:extLst>
          </p:cNvPr>
          <p:cNvSpPr txBox="1">
            <a:spLocks/>
          </p:cNvSpPr>
          <p:nvPr/>
        </p:nvSpPr>
        <p:spPr>
          <a:xfrm>
            <a:off x="9101667" y="4753422"/>
            <a:ext cx="2379132" cy="3838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1800" kern="1200">
                <a:solidFill>
                  <a:srgbClr val="002060"/>
                </a:solidFill>
                <a:latin typeface="Trebuchet MS" panose="020B0603020202020204" pitchFamily="34" charset="0"/>
                <a:ea typeface="+mj-ea"/>
                <a:cs typeface="+mj-cs"/>
              </a:defRPr>
            </a:lvl1pPr>
          </a:lstStyle>
          <a:p>
            <a:pPr algn="r"/>
            <a:r>
              <a:rPr lang="tr-TR" sz="1100" dirty="0"/>
              <a:t>Güncelleme Tarihi: 11 Eylül 2025</a:t>
            </a:r>
          </a:p>
        </p:txBody>
      </p:sp>
    </p:spTree>
    <p:extLst>
      <p:ext uri="{BB962C8B-B14F-4D97-AF65-F5344CB8AC3E}">
        <p14:creationId xmlns:p14="http://schemas.microsoft.com/office/powerpoint/2010/main" val="402575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Temel Çalışma Prensibi: Öğrenme ve Veri Üretme Süreçleri</a:t>
            </a:r>
          </a:p>
        </p:txBody>
      </p:sp>
      <p:sp>
        <p:nvSpPr>
          <p:cNvPr id="9" name="İçerik Yer Tutucusu 8"/>
          <p:cNvSpPr>
            <a:spLocks noGrp="1"/>
          </p:cNvSpPr>
          <p:nvPr>
            <p:ph idx="1"/>
          </p:nvPr>
        </p:nvSpPr>
        <p:spPr>
          <a:xfrm>
            <a:off x="490451" y="1662545"/>
            <a:ext cx="11396749" cy="4064001"/>
          </a:xfrm>
        </p:spPr>
        <p:txBody>
          <a:bodyPr/>
          <a:lstStyle/>
          <a:p>
            <a:r>
              <a:rPr lang="tr-TR" dirty="0"/>
              <a:t>Üretken yapay zeka, büyük miktarda veriyi öğrenerek bu bilgileri kullanıp yeni içerik üretmek için aşağıdaki temel prensiplere dayanır:</a:t>
            </a:r>
          </a:p>
          <a:p>
            <a:pPr lvl="1"/>
            <a:r>
              <a:rPr lang="es-ES" dirty="0"/>
              <a:t>Model Eğitimi ve Öğrenme Süreci</a:t>
            </a:r>
            <a:endParaRPr lang="tr-TR" dirty="0"/>
          </a:p>
          <a:p>
            <a:pPr lvl="1"/>
            <a:r>
              <a:rPr lang="tr-TR" dirty="0"/>
              <a:t>Veri Üretme Süreci</a:t>
            </a:r>
          </a:p>
          <a:p>
            <a:endParaRPr lang="tr-TR" dirty="0"/>
          </a:p>
        </p:txBody>
      </p:sp>
    </p:spTree>
    <p:extLst>
      <p:ext uri="{BB962C8B-B14F-4D97-AF65-F5344CB8AC3E}">
        <p14:creationId xmlns:p14="http://schemas.microsoft.com/office/powerpoint/2010/main" val="392008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1. </a:t>
            </a:r>
            <a:r>
              <a:rPr lang="es-ES" dirty="0"/>
              <a:t>Model Eğitimi ve Öğrenme Süreci</a:t>
            </a:r>
            <a:endParaRPr lang="tr-TR" dirty="0"/>
          </a:p>
        </p:txBody>
      </p:sp>
      <p:sp>
        <p:nvSpPr>
          <p:cNvPr id="9" name="İçerik Yer Tutucusu 8"/>
          <p:cNvSpPr>
            <a:spLocks noGrp="1"/>
          </p:cNvSpPr>
          <p:nvPr>
            <p:ph idx="1"/>
          </p:nvPr>
        </p:nvSpPr>
        <p:spPr>
          <a:xfrm>
            <a:off x="490451" y="1662545"/>
            <a:ext cx="11396749" cy="4064001"/>
          </a:xfrm>
        </p:spPr>
        <p:txBody>
          <a:bodyPr/>
          <a:lstStyle/>
          <a:p>
            <a:r>
              <a:rPr lang="tr-TR" dirty="0"/>
              <a:t>Üretken yapay zekanın çalışma süreci, çoğunlukla denetimli veya denetimsiz öğrenme yöntemleri ile gerçekleştirilir. En yaygın kullanılan öğrenme süreçleri şunlardır:</a:t>
            </a:r>
          </a:p>
          <a:p>
            <a:pPr marL="914400" lvl="1" indent="-457200">
              <a:buFont typeface="+mj-lt"/>
              <a:buAutoNum type="alphaLcParenR"/>
            </a:pPr>
            <a:r>
              <a:rPr lang="tr-TR" dirty="0"/>
              <a:t>Denetimli Öğrenme (</a:t>
            </a:r>
            <a:r>
              <a:rPr lang="tr-TR" dirty="0" err="1"/>
              <a:t>Supervised</a:t>
            </a:r>
            <a:r>
              <a:rPr lang="tr-TR" dirty="0"/>
              <a:t> Learning)</a:t>
            </a:r>
          </a:p>
          <a:p>
            <a:pPr marL="914400" lvl="1" indent="-457200">
              <a:buFont typeface="+mj-lt"/>
              <a:buAutoNum type="alphaLcParenR"/>
            </a:pPr>
            <a:r>
              <a:rPr lang="tr-TR" dirty="0"/>
              <a:t>Denetimsiz Öğrenme (</a:t>
            </a:r>
            <a:r>
              <a:rPr lang="tr-TR" dirty="0" err="1"/>
              <a:t>Unsupervised</a:t>
            </a:r>
            <a:r>
              <a:rPr lang="tr-TR" dirty="0"/>
              <a:t> Learning)</a:t>
            </a:r>
          </a:p>
          <a:p>
            <a:pPr marL="914400" lvl="1" indent="-457200">
              <a:buFont typeface="+mj-lt"/>
              <a:buAutoNum type="alphaLcParenR"/>
            </a:pPr>
            <a:r>
              <a:rPr lang="tr-TR" dirty="0"/>
              <a:t>Pekiştirmeli Öğrenme (</a:t>
            </a:r>
            <a:r>
              <a:rPr lang="tr-TR" dirty="0" err="1"/>
              <a:t>Reinforcement</a:t>
            </a:r>
            <a:r>
              <a:rPr lang="tr-TR" dirty="0"/>
              <a:t> Learning)</a:t>
            </a:r>
          </a:p>
          <a:p>
            <a:endParaRPr lang="tr-TR" dirty="0"/>
          </a:p>
        </p:txBody>
      </p:sp>
    </p:spTree>
    <p:extLst>
      <p:ext uri="{BB962C8B-B14F-4D97-AF65-F5344CB8AC3E}">
        <p14:creationId xmlns:p14="http://schemas.microsoft.com/office/powerpoint/2010/main" val="89903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a) Denetimli Öğrenme (</a:t>
            </a:r>
            <a:r>
              <a:rPr lang="tr-TR" dirty="0" err="1"/>
              <a:t>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Model, giriş-çıkış çiftleriyle eğitilir. Örneğin, bir dil modeli önce milyonlarca cümleye maruz kalır ve hangi kelimenin ardından hangi kelimenin gelmesi gerektiğini öğrenir.</a:t>
            </a:r>
          </a:p>
          <a:p>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442" y="2344346"/>
            <a:ext cx="5070764" cy="3382200"/>
          </a:xfrm>
          <a:prstGeom prst="rect">
            <a:avLst/>
          </a:prstGeom>
        </p:spPr>
      </p:pic>
    </p:spTree>
    <p:extLst>
      <p:ext uri="{BB962C8B-B14F-4D97-AF65-F5344CB8AC3E}">
        <p14:creationId xmlns:p14="http://schemas.microsoft.com/office/powerpoint/2010/main" val="409745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b) Denetimsiz Öğrenme (</a:t>
            </a:r>
            <a:r>
              <a:rPr lang="tr-TR" dirty="0" err="1"/>
              <a:t>Unsupervised</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Model, verilerin iç yapısını keşfetmeye çalışır. Örneğin, bir </a:t>
            </a:r>
            <a:r>
              <a:rPr lang="tr-TR" dirty="0" err="1"/>
              <a:t>otoenkoder</a:t>
            </a:r>
            <a:r>
              <a:rPr lang="tr-TR" dirty="0"/>
              <a:t> (</a:t>
            </a:r>
            <a:r>
              <a:rPr lang="tr-TR" dirty="0" err="1"/>
              <a:t>Autoencoder</a:t>
            </a:r>
            <a:r>
              <a:rPr lang="tr-TR" dirty="0"/>
              <a:t>), veri sıkıştırma ve yeniden yapılandırma işlemlerini öğrenir.</a:t>
            </a:r>
          </a:p>
          <a:p>
            <a:endParaRPr lang="tr-TR" dirty="0"/>
          </a:p>
        </p:txBody>
      </p:sp>
      <p:pic>
        <p:nvPicPr>
          <p:cNvPr id="3" name="Resim 2"/>
          <p:cNvPicPr>
            <a:picLocks noChangeAspect="1"/>
          </p:cNvPicPr>
          <p:nvPr/>
        </p:nvPicPr>
        <p:blipFill>
          <a:blip r:embed="rId2"/>
          <a:stretch>
            <a:fillRect/>
          </a:stretch>
        </p:blipFill>
        <p:spPr>
          <a:xfrm>
            <a:off x="3202217" y="2398467"/>
            <a:ext cx="5973213" cy="3328079"/>
          </a:xfrm>
          <a:prstGeom prst="rect">
            <a:avLst/>
          </a:prstGeom>
        </p:spPr>
      </p:pic>
    </p:spTree>
    <p:extLst>
      <p:ext uri="{BB962C8B-B14F-4D97-AF65-F5344CB8AC3E}">
        <p14:creationId xmlns:p14="http://schemas.microsoft.com/office/powerpoint/2010/main" val="21521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c) Pekiştirmeli Öğrenme (</a:t>
            </a:r>
            <a:r>
              <a:rPr lang="tr-TR" dirty="0" err="1"/>
              <a:t>Reinforcement</a:t>
            </a:r>
            <a:r>
              <a:rPr lang="tr-TR" dirty="0"/>
              <a:t> Learning)</a:t>
            </a:r>
          </a:p>
        </p:txBody>
      </p:sp>
      <p:sp>
        <p:nvSpPr>
          <p:cNvPr id="9" name="İçerik Yer Tutucusu 8"/>
          <p:cNvSpPr>
            <a:spLocks noGrp="1"/>
          </p:cNvSpPr>
          <p:nvPr>
            <p:ph idx="1"/>
          </p:nvPr>
        </p:nvSpPr>
        <p:spPr>
          <a:xfrm>
            <a:off x="490451" y="1662545"/>
            <a:ext cx="11396749" cy="4064001"/>
          </a:xfrm>
        </p:spPr>
        <p:txBody>
          <a:bodyPr/>
          <a:lstStyle/>
          <a:p>
            <a:r>
              <a:rPr lang="tr-TR" dirty="0"/>
              <a:t>Model, ödül-ceza mekanizmasına dayalı olarak öğrenir. Örneğin, </a:t>
            </a:r>
            <a:r>
              <a:rPr lang="tr-TR" dirty="0" err="1"/>
              <a:t>ChatGPT</a:t>
            </a:r>
            <a:r>
              <a:rPr lang="tr-TR" dirty="0"/>
              <a:t>, insan geri bildirimlerine dayalı olarak daha iyi yanıtlar vermek için </a:t>
            </a:r>
            <a:r>
              <a:rPr lang="tr-TR" b="1" dirty="0" err="1"/>
              <a:t>Reinforcement</a:t>
            </a:r>
            <a:r>
              <a:rPr lang="tr-TR" b="1" dirty="0"/>
              <a:t> Learning </a:t>
            </a:r>
            <a:r>
              <a:rPr lang="tr-TR" b="1" dirty="0" err="1"/>
              <a:t>from</a:t>
            </a:r>
            <a:r>
              <a:rPr lang="tr-TR" b="1" dirty="0"/>
              <a:t> Human Feedback (RLHF)</a:t>
            </a:r>
            <a:r>
              <a:rPr lang="tr-TR" dirty="0"/>
              <a:t> yöntemini kullanır.</a:t>
            </a:r>
          </a:p>
          <a:p>
            <a:endParaRPr lang="tr-TR" dirty="0"/>
          </a:p>
        </p:txBody>
      </p:sp>
      <p:pic>
        <p:nvPicPr>
          <p:cNvPr id="2" name="Resim 1"/>
          <p:cNvPicPr>
            <a:picLocks noChangeAspect="1"/>
          </p:cNvPicPr>
          <p:nvPr/>
        </p:nvPicPr>
        <p:blipFill>
          <a:blip r:embed="rId2"/>
          <a:stretch>
            <a:fillRect/>
          </a:stretch>
        </p:blipFill>
        <p:spPr>
          <a:xfrm>
            <a:off x="3202736" y="2320636"/>
            <a:ext cx="5972175" cy="3657600"/>
          </a:xfrm>
          <a:prstGeom prst="rect">
            <a:avLst/>
          </a:prstGeom>
        </p:spPr>
      </p:pic>
    </p:spTree>
    <p:extLst>
      <p:ext uri="{BB962C8B-B14F-4D97-AF65-F5344CB8AC3E}">
        <p14:creationId xmlns:p14="http://schemas.microsoft.com/office/powerpoint/2010/main" val="2331508769"/>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3327</Words>
  <Application>Microsoft Office PowerPoint</Application>
  <PresentationFormat>Geniş ekran</PresentationFormat>
  <Paragraphs>316</Paragraphs>
  <Slides>46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Calibri</vt:lpstr>
      <vt:lpstr>Calibri Light</vt:lpstr>
      <vt:lpstr>Trebuchet MS</vt:lpstr>
      <vt:lpstr>Wingdings</vt:lpstr>
      <vt:lpstr>Office Teması</vt:lpstr>
      <vt:lpstr>Üretken Yapay Zeka</vt:lpstr>
      <vt:lpstr>İçindekiler</vt:lpstr>
      <vt:lpstr>Üretken Yapay Zeka (Generative AI) Nedir?</vt:lpstr>
      <vt:lpstr>Geleneksel Yapay Zeka ile Farkları</vt:lpstr>
      <vt:lpstr>Temel Çalışma Prensibi: Öğrenme ve Veri Üretme Süreçleri</vt:lpstr>
      <vt:lpstr>1. Model Eğitimi ve Öğrenme Süreci</vt:lpstr>
      <vt:lpstr>a) Denetimli Öğrenme (Supervised Learning)</vt:lpstr>
      <vt:lpstr>b) Denetimsiz Öğrenme (Unsupervised Learning)</vt:lpstr>
      <vt:lpstr>c) Pekiştirmeli Öğrenme (Reinforcement Learning)</vt:lpstr>
      <vt:lpstr>2. Veri Üretme Süreci</vt:lpstr>
      <vt:lpstr>I. Olasılıksal Modeller (Probabilistic Models)</vt:lpstr>
      <vt:lpstr>II. Derin Öğrenme Modelleri (Deep Learning-Based Models)</vt:lpstr>
      <vt:lpstr>III. İleri Seviye Modeller (Advanced Models)</vt:lpstr>
      <vt:lpstr>Üretken Yapay Zeka Türleri</vt:lpstr>
      <vt:lpstr>Denetimli Öğrenme (Supervised Learning)</vt:lpstr>
      <vt:lpstr>Denetimsiz Öğrenme (Unsupervised Learning)</vt:lpstr>
      <vt:lpstr>Derin Öğrenme Tabanlı Modeller</vt:lpstr>
      <vt:lpstr>Otokodlayıcı (Autoencoders)</vt:lpstr>
      <vt:lpstr>Generative Adversarial Networks (GANs)</vt:lpstr>
      <vt:lpstr>Değişken Otokodlayıcılar (VAE – Variational Autoencoders)</vt:lpstr>
      <vt:lpstr>Dönüştürücü Modeller (Transformers)</vt:lpstr>
      <vt:lpstr>Diffusion Modelleri (Stable Diffusion vb.)</vt:lpstr>
      <vt:lpstr>PowerPoint Sunusu</vt:lpstr>
      <vt:lpstr>Üretken Yapay Zeka Kullanım Alanları</vt:lpstr>
      <vt:lpstr>Chatbotlar ve Büyük Dil Modelleri (LLMs - Large Language Models)</vt:lpstr>
      <vt:lpstr>Metin Özetleme, Çeviri ve Kod Üretimi</vt:lpstr>
      <vt:lpstr>Görsel Üretimi</vt:lpstr>
      <vt:lpstr>Görüntü Üretimi ve Sanatsal Yaratıcılık</vt:lpstr>
      <vt:lpstr>Görsel Restorasyon ve Derin Sahte (Deepfake) Teknolojisi</vt:lpstr>
      <vt:lpstr>Ses ve Müzik Üretimi</vt:lpstr>
      <vt:lpstr>Müzik Üretimi ve Kompozisyon</vt:lpstr>
      <vt:lpstr>Konuşma Sentezi ve Derin Sahte Sesler</vt:lpstr>
      <vt:lpstr>Video Üretimi</vt:lpstr>
      <vt:lpstr>Bilimsel ve Medikal Alanlar</vt:lpstr>
      <vt:lpstr>Yeni İlaç Keşfi ve Tıbbi Görüntü Sentezi</vt:lpstr>
      <vt:lpstr>Protein Yapı Tahmini</vt:lpstr>
      <vt:lpstr>Üretken Yapay Zekanın Geleceği ve Etik Sorunlar</vt:lpstr>
      <vt:lpstr>Üretken Yapay Zekanın Geleceği ve Etik Sorunlar(2)</vt:lpstr>
      <vt:lpstr>Çözüm Önerileri</vt:lpstr>
      <vt:lpstr>Yapay Zekanın Önyargılı İçerikler Üretmesi</vt:lpstr>
      <vt:lpstr>Çözüm Önerileri</vt:lpstr>
      <vt:lpstr>Telif Hakkı ve Etik İhlaller</vt:lpstr>
      <vt:lpstr>Telif Hakkı İhlalleri</vt:lpstr>
      <vt:lpstr>Gelecekteki Gelişmeler ve Beklentiler</vt:lpstr>
      <vt:lpstr>Sonuç</vt:lpstr>
      <vt:lpstr>“Yapay Zeka Uygulamaları” dersine ait bu doküman, “Yapay Zeka Operatörlüğü” Mikroyeterlilik Programı kapsamında görev yapan eğitmenler tarafından hazırlanmıştır.  Yapay Zeka Operatörlüğü Program Koordinatörü Prof. Dr. İsmail KIRBAŞ  Eğitmenler Dr. Öğr. Üyesi Tülay TURAN - Yapay Zeka Temelleri Dr. Öğr. Üyesi Ayhan ARISOY - Üretken Yapay Zeka ve Prompt Mühendisliği Dr. Öğr. Üyesi İlhan UYSAL - Yaratıcılık ve Yapay Zeka Dr. Öğr. Üyesi Tülay TURAN - Yapay Zeka Etiği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TURAN</dc:creator>
  <cp:lastModifiedBy>Ekrem Eşref  KILINÇ</cp:lastModifiedBy>
  <cp:revision>42</cp:revision>
  <dcterms:created xsi:type="dcterms:W3CDTF">2016-03-01T11:37:48Z</dcterms:created>
  <dcterms:modified xsi:type="dcterms:W3CDTF">2026-03-24T07:26:27Z</dcterms:modified>
</cp:coreProperties>
</file>