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57" r:id="rId3"/>
    <p:sldId id="262" r:id="rId4"/>
    <p:sldId id="261" r:id="rId5"/>
    <p:sldId id="267" r:id="rId6"/>
    <p:sldId id="258" r:id="rId7"/>
    <p:sldId id="268" r:id="rId8"/>
    <p:sldId id="263" r:id="rId9"/>
    <p:sldId id="269" r:id="rId10"/>
    <p:sldId id="270" r:id="rId11"/>
    <p:sldId id="271" r:id="rId12"/>
    <p:sldId id="259" r:id="rId13"/>
    <p:sldId id="272" r:id="rId14"/>
    <p:sldId id="273" r:id="rId15"/>
    <p:sldId id="274" r:id="rId16"/>
    <p:sldId id="275" r:id="rId17"/>
    <p:sldId id="277" r:id="rId18"/>
    <p:sldId id="280" r:id="rId19"/>
    <p:sldId id="278" r:id="rId20"/>
    <p:sldId id="279" r:id="rId21"/>
    <p:sldId id="276" r:id="rId22"/>
    <p:sldId id="281" r:id="rId23"/>
    <p:sldId id="282" r:id="rId24"/>
    <p:sldId id="283" r:id="rId25"/>
    <p:sldId id="284" r:id="rId26"/>
    <p:sldId id="266"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9117BA2F-6174-48AE-8A4B-2F39488575A0}">
          <p14:sldIdLst>
            <p14:sldId id="256"/>
          </p14:sldIdLst>
        </p14:section>
        <p14:section name="Birinci Bölüm" id="{2D066E75-1799-451B-8819-E6832EBE106E}">
          <p14:sldIdLst>
            <p14:sldId id="257"/>
            <p14:sldId id="262"/>
            <p14:sldId id="261"/>
            <p14:sldId id="267"/>
            <p14:sldId id="258"/>
            <p14:sldId id="268"/>
            <p14:sldId id="263"/>
            <p14:sldId id="269"/>
            <p14:sldId id="270"/>
            <p14:sldId id="271"/>
            <p14:sldId id="259"/>
            <p14:sldId id="272"/>
            <p14:sldId id="273"/>
            <p14:sldId id="274"/>
            <p14:sldId id="275"/>
            <p14:sldId id="277"/>
            <p14:sldId id="280"/>
            <p14:sldId id="278"/>
            <p14:sldId id="279"/>
            <p14:sldId id="276"/>
            <p14:sldId id="281"/>
            <p14:sldId id="282"/>
            <p14:sldId id="283"/>
            <p14:sldId id="284"/>
            <p14:sldId id="266"/>
          </p14:sldIdLst>
        </p14:section>
        <p14:section name="İkinci Bölüm" id="{08534CCC-212C-4EF1-A05C-4748B981C27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666"/>
    <a:srgbClr val="3A2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ökhan TURAN" userId="0e498ba1-44a8-465d-ad8d-0fdde761c38f" providerId="ADAL" clId="{894C62FF-6B05-4D6E-A292-0858D568A3E2}"/>
    <pc:docChg chg="custSel modSld">
      <pc:chgData name="Gökhan TURAN" userId="0e498ba1-44a8-465d-ad8d-0fdde761c38f" providerId="ADAL" clId="{894C62FF-6B05-4D6E-A292-0858D568A3E2}" dt="2025-09-11T10:16:26.448" v="3"/>
      <pc:docMkLst>
        <pc:docMk/>
      </pc:docMkLst>
      <pc:sldChg chg="addSp delSp">
        <pc:chgData name="Gökhan TURAN" userId="0e498ba1-44a8-465d-ad8d-0fdde761c38f" providerId="ADAL" clId="{894C62FF-6B05-4D6E-A292-0858D568A3E2}" dt="2025-09-11T10:16:26.448" v="3"/>
        <pc:sldMkLst>
          <pc:docMk/>
          <pc:sldMk cId="4025758876" sldId="266"/>
        </pc:sldMkLst>
        <pc:spChg chg="add del">
          <ac:chgData name="Gökhan TURAN" userId="0e498ba1-44a8-465d-ad8d-0fdde761c38f" providerId="ADAL" clId="{894C62FF-6B05-4D6E-A292-0858D568A3E2}" dt="2025-09-11T10:16:21.348" v="2" actId="478"/>
          <ac:spMkLst>
            <pc:docMk/>
            <pc:sldMk cId="4025758876" sldId="266"/>
            <ac:spMk id="5" creationId="{96B93964-09F1-4101-970B-22AA249CC90D}"/>
          </ac:spMkLst>
        </pc:spChg>
        <pc:spChg chg="del">
          <ac:chgData name="Gökhan TURAN" userId="0e498ba1-44a8-465d-ad8d-0fdde761c38f" providerId="ADAL" clId="{894C62FF-6B05-4D6E-A292-0858D568A3E2}" dt="2025-09-11T10:12:53.534" v="0" actId="478"/>
          <ac:spMkLst>
            <pc:docMk/>
            <pc:sldMk cId="4025758876" sldId="266"/>
            <ac:spMk id="7" creationId="{62B6A82C-0439-479E-976A-D647CD96780B}"/>
          </ac:spMkLst>
        </pc:spChg>
        <pc:spChg chg="add">
          <ac:chgData name="Gökhan TURAN" userId="0e498ba1-44a8-465d-ad8d-0fdde761c38f" providerId="ADAL" clId="{894C62FF-6B05-4D6E-A292-0858D568A3E2}" dt="2025-09-11T10:16:26.448" v="3"/>
          <ac:spMkLst>
            <pc:docMk/>
            <pc:sldMk cId="4025758876" sldId="266"/>
            <ac:spMk id="9" creationId="{3D7723AA-C1C3-4AD3-8272-AECA66728CD2}"/>
          </ac:spMkLst>
        </pc:spChg>
      </pc:sldChg>
    </pc:docChg>
  </pc:docChgLst>
  <pc:docChgLst>
    <pc:chgData name="Tülay TURAN" userId="800e3cd8-a065-4638-8e17-85d737e94910" providerId="ADAL" clId="{33ACED6D-F4B5-4283-AF09-E46A1872F302}"/>
    <pc:docChg chg="modSld">
      <pc:chgData name="Tülay TURAN" userId="800e3cd8-a065-4638-8e17-85d737e94910" providerId="ADAL" clId="{33ACED6D-F4B5-4283-AF09-E46A1872F302}" dt="2025-09-11T03:33:32.357" v="0"/>
      <pc:docMkLst>
        <pc:docMk/>
      </pc:docMkLst>
      <pc:sldChg chg="modSp">
        <pc:chgData name="Tülay TURAN" userId="800e3cd8-a065-4638-8e17-85d737e94910" providerId="ADAL" clId="{33ACED6D-F4B5-4283-AF09-E46A1872F302}" dt="2025-09-11T03:33:32.357" v="0"/>
        <pc:sldMkLst>
          <pc:docMk/>
          <pc:sldMk cId="4025758876" sldId="266"/>
        </pc:sldMkLst>
        <pc:spChg chg="mod">
          <ac:chgData name="Tülay TURAN" userId="800e3cd8-a065-4638-8e17-85d737e94910" providerId="ADAL" clId="{33ACED6D-F4B5-4283-AF09-E46A1872F302}" dt="2025-09-11T03:33:32.357" v="0"/>
          <ac:spMkLst>
            <pc:docMk/>
            <pc:sldMk cId="4025758876" sldId="266"/>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6A497C-F7A4-4595-856F-8C6F670FF3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BAAE30D-AE33-4665-8DD3-1F0CEE73D9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03FB3-266A-4AD6-AA94-20AF8F0C9BDF}" type="datetimeFigureOut">
              <a:rPr lang="tr-TR" smtClean="0"/>
              <a:t>10.03.2026</a:t>
            </a:fld>
            <a:endParaRPr lang="tr-TR"/>
          </a:p>
        </p:txBody>
      </p:sp>
      <p:sp>
        <p:nvSpPr>
          <p:cNvPr id="4" name="Alt Bilgi Yer Tutucusu 3">
            <a:extLst>
              <a:ext uri="{FF2B5EF4-FFF2-40B4-BE49-F238E27FC236}">
                <a16:creationId xmlns:a16="http://schemas.microsoft.com/office/drawing/2014/main" id="{E22CEE3A-A228-4A43-A2AC-1B6F8314ED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4B11809-3947-45E0-B32B-DA12BECE6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D6355E-4DC3-41DA-86F7-04C58491EDB9}" type="slidenum">
              <a:rPr lang="tr-TR" smtClean="0"/>
              <a:t>‹#›</a:t>
            </a:fld>
            <a:endParaRPr lang="tr-TR"/>
          </a:p>
        </p:txBody>
      </p:sp>
    </p:spTree>
    <p:extLst>
      <p:ext uri="{BB962C8B-B14F-4D97-AF65-F5344CB8AC3E}">
        <p14:creationId xmlns:p14="http://schemas.microsoft.com/office/powerpoint/2010/main" val="52432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2A23-4CD7-4F72-9C4A-E6121004F3C7}" type="datetimeFigureOut">
              <a:rPr lang="tr-TR" smtClean="0"/>
              <a:t>10.03.2026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5DB8-2A7B-46FE-845B-397EE565D099}" type="slidenum">
              <a:rPr lang="tr-TR" smtClean="0"/>
              <a:t>‹#›</a:t>
            </a:fld>
            <a:endParaRPr lang="tr-TR"/>
          </a:p>
        </p:txBody>
      </p:sp>
    </p:spTree>
    <p:extLst>
      <p:ext uri="{BB962C8B-B14F-4D97-AF65-F5344CB8AC3E}">
        <p14:creationId xmlns:p14="http://schemas.microsoft.com/office/powerpoint/2010/main" val="401453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00858FDD-E8E5-4BEB-935B-1458975E8A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374904" y="1949336"/>
            <a:ext cx="11817096" cy="848728"/>
          </a:xfrm>
        </p:spPr>
        <p:txBody>
          <a:bodyPr anchor="b">
            <a:normAutofit/>
          </a:bodyPr>
          <a:lstStyle>
            <a:lvl1pPr algn="l">
              <a:defRPr sz="4000">
                <a:solidFill>
                  <a:srgbClr val="002060"/>
                </a:solidFill>
                <a:latin typeface="Trebuchet MS" panose="020B0603020202020204" pitchFamily="34" charset="0"/>
              </a:defRPr>
            </a:lvl1pPr>
          </a:lstStyle>
          <a:p>
            <a:r>
              <a:rPr lang="tr-TR" dirty="0"/>
              <a:t>Asıl başlık stili için tıklayın</a:t>
            </a:r>
          </a:p>
        </p:txBody>
      </p:sp>
      <p:sp>
        <p:nvSpPr>
          <p:cNvPr id="3" name="Alt Başlık 2"/>
          <p:cNvSpPr>
            <a:spLocks noGrp="1"/>
          </p:cNvSpPr>
          <p:nvPr>
            <p:ph type="subTitle" idx="1"/>
          </p:nvPr>
        </p:nvSpPr>
        <p:spPr>
          <a:xfrm>
            <a:off x="374904" y="3137224"/>
            <a:ext cx="5989320" cy="587577"/>
          </a:xfrm>
        </p:spPr>
        <p:txBody>
          <a:bodyPr/>
          <a:lstStyle>
            <a:lvl1pPr marL="0" indent="0" algn="ctr">
              <a:buNone/>
              <a:defRPr sz="2400" b="1">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lvl1pPr>
              <a:defRPr>
                <a:latin typeface="Trebuchet MS" panose="020B0603020202020204" pitchFamily="34" charset="0"/>
              </a:defRPr>
            </a:lvl1pPr>
          </a:lstStyle>
          <a:p>
            <a:fld id="{F3EB8B75-7FD5-4F97-BE8C-91647E94F5B6}" type="datetime1">
              <a:rPr lang="tr-TR" smtClean="0"/>
              <a:t>10.03.2026</a:t>
            </a:fld>
            <a:endParaRPr lang="tr-TR"/>
          </a:p>
        </p:txBody>
      </p:sp>
      <p:sp>
        <p:nvSpPr>
          <p:cNvPr id="5" name="Alt Bilgi Yer Tutucusu 4"/>
          <p:cNvSpPr>
            <a:spLocks noGrp="1"/>
          </p:cNvSpPr>
          <p:nvPr>
            <p:ph type="ftr" sz="quarter" idx="11"/>
          </p:nvPr>
        </p:nvSpPr>
        <p:spPr>
          <a:xfrm>
            <a:off x="4038600" y="6356350"/>
            <a:ext cx="3816927" cy="365125"/>
          </a:xfrm>
        </p:spPr>
        <p:txBody>
          <a:bodyPr/>
          <a:lstStyle>
            <a:lvl1pPr>
              <a:defRPr>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p:txBody>
          <a:bodyPr/>
          <a:lstStyle>
            <a:lvl1pPr>
              <a:defRPr>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54852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8F27430-D837-4599-9F1E-3692E2623C49}" type="datetime1">
              <a:rPr lang="tr-TR" smtClean="0"/>
              <a:t>10.03.2026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24508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172EC7-FE4E-4903-939B-2E813A187491}" type="datetime1">
              <a:rPr lang="tr-TR" smtClean="0"/>
              <a:t>10.03.2026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203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3E5FC08-E9B5-4E45-BE42-4FD2D3DB1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3" name="İçerik Yer Tutucusu 2"/>
          <p:cNvSpPr>
            <a:spLocks noGrp="1"/>
          </p:cNvSpPr>
          <p:nvPr>
            <p:ph idx="1"/>
          </p:nvPr>
        </p:nvSpPr>
        <p:spPr>
          <a:xfrm>
            <a:off x="490451" y="1825625"/>
            <a:ext cx="11396749" cy="4142913"/>
          </a:xfrm>
        </p:spPr>
        <p:txBody>
          <a:bodyPr>
            <a:normAutofit/>
          </a:bodyPr>
          <a:lstStyle>
            <a:lvl1pPr>
              <a:defRPr sz="1800">
                <a:solidFill>
                  <a:srgbClr val="002060"/>
                </a:solidFill>
                <a:latin typeface="Trebuchet MS" panose="020B0603020202020204" pitchFamily="34" charset="0"/>
              </a:defRPr>
            </a:lvl1pPr>
            <a:lvl2pPr marL="685800" indent="-228600">
              <a:buFont typeface="Wingdings" panose="05000000000000000000" pitchFamily="2" charset="2"/>
              <a:buChar char="ü"/>
              <a:defRPr sz="1800">
                <a:solidFill>
                  <a:srgbClr val="002060"/>
                </a:solidFill>
                <a:latin typeface="Trebuchet MS" panose="020B0603020202020204" pitchFamily="34" charset="0"/>
              </a:defRPr>
            </a:lvl2pPr>
            <a:lvl3pPr marL="1143000" indent="-228600">
              <a:buFont typeface="Wingdings" panose="05000000000000000000" pitchFamily="2" charset="2"/>
              <a:buChar char="§"/>
              <a:defRPr sz="1800">
                <a:solidFill>
                  <a:srgbClr val="002060"/>
                </a:solidFill>
                <a:latin typeface="Trebuchet MS" panose="020B0603020202020204" pitchFamily="34" charset="0"/>
              </a:defRPr>
            </a:lvl3pPr>
            <a:lvl4pPr marL="1600200" indent="-228600">
              <a:buFont typeface="Wingdings" panose="05000000000000000000" pitchFamily="2" charset="2"/>
              <a:buChar char="Ø"/>
              <a:defRPr sz="1800">
                <a:solidFill>
                  <a:srgbClr val="002060"/>
                </a:solidFill>
                <a:latin typeface="Trebuchet MS" panose="020B0603020202020204" pitchFamily="34" charset="0"/>
              </a:defRPr>
            </a:lvl4pPr>
            <a:lvl5pPr marL="2057400" indent="-228600">
              <a:buFont typeface="Wingdings" panose="05000000000000000000" pitchFamily="2" charset="2"/>
              <a:buChar char="v"/>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233D56A2-52AC-4FCB-99F2-A51B885A37F3}" type="datetime1">
              <a:rPr lang="tr-TR" smtClean="0"/>
              <a:t>10.03.2026</a:t>
            </a:fld>
            <a:endParaRPr lang="tr-TR"/>
          </a:p>
        </p:txBody>
      </p:sp>
      <p:sp>
        <p:nvSpPr>
          <p:cNvPr id="5"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229851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DF31CA7-DD67-49AB-A74D-A7430F8FCA6C}" type="datetime1">
              <a:rPr lang="tr-TR" smtClean="0"/>
              <a:t>10.03.2026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54220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08EE462-20A8-406F-ADA5-5595E3C35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İçerik Yer Tutucusu 2"/>
          <p:cNvSpPr>
            <a:spLocks noGrp="1"/>
          </p:cNvSpPr>
          <p:nvPr>
            <p:ph sz="half" idx="1"/>
          </p:nvPr>
        </p:nvSpPr>
        <p:spPr>
          <a:xfrm>
            <a:off x="490450" y="1825625"/>
            <a:ext cx="5529350" cy="409303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199" y="1825625"/>
            <a:ext cx="5714999" cy="4093037"/>
          </a:xfrm>
        </p:spPr>
        <p:txBody>
          <a:bodyPr>
            <a:normAutofit/>
          </a:bodyPr>
          <a:lstStyle>
            <a:lvl1pPr>
              <a:defRPr sz="1800">
                <a:solidFill>
                  <a:srgbClr val="002060"/>
                </a:solidFill>
                <a:latin typeface="Trebuchet MS" panose="020B0603020202020204" pitchFamily="34" charset="0"/>
              </a:defRPr>
            </a:lvl1pPr>
            <a:lvl2pPr>
              <a:defRPr sz="1800">
                <a:solidFill>
                  <a:srgbClr val="002060"/>
                </a:solidFill>
                <a:latin typeface="Trebuchet MS" panose="020B0603020202020204" pitchFamily="34" charset="0"/>
              </a:defRPr>
            </a:lvl2pPr>
            <a:lvl3pPr>
              <a:defRPr sz="1800">
                <a:solidFill>
                  <a:srgbClr val="002060"/>
                </a:solidFill>
                <a:latin typeface="Trebuchet MS" panose="020B0603020202020204" pitchFamily="34" charset="0"/>
              </a:defRPr>
            </a:lvl3pPr>
            <a:lvl4pPr>
              <a:defRPr sz="1800">
                <a:solidFill>
                  <a:srgbClr val="002060"/>
                </a:solidFill>
                <a:latin typeface="Trebuchet MS" panose="020B0603020202020204" pitchFamily="34" charset="0"/>
              </a:defRPr>
            </a:lvl4pPr>
            <a:lvl5pPr>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9"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10"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EB5CBEAF-3F00-4136-8429-D5FAE033A3CE}" type="datetime1">
              <a:rPr lang="tr-TR" smtClean="0"/>
              <a:t>10.03.2026</a:t>
            </a:fld>
            <a:endParaRPr lang="tr-TR"/>
          </a:p>
        </p:txBody>
      </p:sp>
      <p:sp>
        <p:nvSpPr>
          <p:cNvPr id="11"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12"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395040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5F4F10-017C-4260-93E2-B730AAE19AFB}" type="datetime1">
              <a:rPr lang="tr-TR" smtClean="0"/>
              <a:t>10.03.2026</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36365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2B7C920-05E7-4A27-B77F-19D2046D5BDD}" type="datetime1">
              <a:rPr lang="tr-TR" smtClean="0"/>
              <a:t>10.03.2026</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0524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05A02E-835F-452C-80DB-56D5D139F98A}" type="datetime1">
              <a:rPr lang="tr-TR" smtClean="0"/>
              <a:t>10.03.2026</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1176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şlıklı İçerik">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0E0616E-0E2B-4684-B4EA-153070895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ikdörtgen 9"/>
          <p:cNvSpPr/>
          <p:nvPr userDrawn="1"/>
        </p:nvSpPr>
        <p:spPr>
          <a:xfrm>
            <a:off x="1097280" y="1109749"/>
            <a:ext cx="10314432" cy="404414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rebuchet MS" panose="020B0603020202020204" pitchFamily="34" charset="0"/>
            </a:endParaRPr>
          </a:p>
        </p:txBody>
      </p:sp>
      <p:sp>
        <p:nvSpPr>
          <p:cNvPr id="11" name="Unvan 1"/>
          <p:cNvSpPr>
            <a:spLocks noGrp="1"/>
          </p:cNvSpPr>
          <p:nvPr>
            <p:ph type="title" hasCustomPrompt="1"/>
          </p:nvPr>
        </p:nvSpPr>
        <p:spPr>
          <a:xfrm>
            <a:off x="1097280" y="1109749"/>
            <a:ext cx="10314432" cy="4044141"/>
          </a:xfrm>
        </p:spPr>
        <p:txBody>
          <a:bodyPr anchor="b"/>
          <a:lstStyle>
            <a:lvl1pPr>
              <a:defRPr sz="1800">
                <a:solidFill>
                  <a:srgbClr val="002060"/>
                </a:solidFill>
                <a:latin typeface="Trebuchet MS" panose="020B0603020202020204" pitchFamily="34" charset="0"/>
              </a:defRPr>
            </a:lvl1pPr>
          </a:lstStyle>
          <a:p>
            <a:r>
              <a:rPr lang="tr-TR" dirty="0"/>
              <a:t>Asıl başlık stili için tıklayın</a:t>
            </a:r>
            <a:br>
              <a:rPr lang="tr-TR" dirty="0"/>
            </a:br>
            <a:br>
              <a:rPr lang="tr-TR" dirty="0"/>
            </a:br>
            <a:br>
              <a:rPr lang="tr-TR" dirty="0"/>
            </a:br>
            <a:endParaRPr lang="tr-TR" dirty="0"/>
          </a:p>
        </p:txBody>
      </p:sp>
      <p:sp>
        <p:nvSpPr>
          <p:cNvPr id="12" name="Dikdörtgen 11">
            <a:extLst>
              <a:ext uri="{FF2B5EF4-FFF2-40B4-BE49-F238E27FC236}">
                <a16:creationId xmlns:a16="http://schemas.microsoft.com/office/drawing/2014/main" id="{497C58DB-B3CE-4181-9660-A67C781B0CEC}"/>
              </a:ext>
            </a:extLst>
          </p:cNvPr>
          <p:cNvSpPr/>
          <p:nvPr userDrawn="1"/>
        </p:nvSpPr>
        <p:spPr>
          <a:xfrm>
            <a:off x="1688592" y="5153890"/>
            <a:ext cx="10314432" cy="862861"/>
          </a:xfrm>
          <a:prstGeom prst="rect">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Trebuchet MS" panose="020B0603020202020204" pitchFamily="34" charset="0"/>
            </a:endParaRPr>
          </a:p>
        </p:txBody>
      </p:sp>
    </p:spTree>
    <p:extLst>
      <p:ext uri="{BB962C8B-B14F-4D97-AF65-F5344CB8AC3E}">
        <p14:creationId xmlns:p14="http://schemas.microsoft.com/office/powerpoint/2010/main" val="8447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1782794-D9C5-4A3E-A3D9-6F7F6954A92F}" type="datetime1">
              <a:rPr lang="tr-TR" smtClean="0"/>
              <a:t>10.03.2026</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1446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16A2C-66B5-4279-B980-40DCB8DE51C0}" type="datetime1">
              <a:rPr lang="tr-TR" smtClean="0"/>
              <a:t>10.03.2026</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D871D-A53A-4C76-93BE-9AD77AC53DA7}" type="slidenum">
              <a:rPr lang="tr-TR" smtClean="0"/>
              <a:t>‹#›</a:t>
            </a:fld>
            <a:endParaRPr lang="tr-TR"/>
          </a:p>
        </p:txBody>
      </p:sp>
    </p:spTree>
    <p:extLst>
      <p:ext uri="{BB962C8B-B14F-4D97-AF65-F5344CB8AC3E}">
        <p14:creationId xmlns:p14="http://schemas.microsoft.com/office/powerpoint/2010/main" val="247250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74904" y="1949336"/>
            <a:ext cx="9905169" cy="848728"/>
          </a:xfrm>
        </p:spPr>
        <p:txBody>
          <a:bodyPr>
            <a:normAutofit/>
          </a:bodyPr>
          <a:lstStyle/>
          <a:p>
            <a:r>
              <a:rPr lang="tr-TR" dirty="0">
                <a:latin typeface="Trebuchet MS" panose="020B0603020202020204" pitchFamily="34" charset="0"/>
                <a:ea typeface="Tahoma" panose="020B0604030504040204" pitchFamily="34" charset="0"/>
                <a:cs typeface="Tahoma" panose="020B0604030504040204" pitchFamily="34" charset="0"/>
              </a:rPr>
              <a:t>Yapay Zeka Temelleri- </a:t>
            </a:r>
            <a:r>
              <a:rPr lang="tr-TR" dirty="0"/>
              <a:t>Makine Öğrenmesi</a:t>
            </a:r>
            <a:endParaRPr lang="tr-TR" dirty="0">
              <a:latin typeface="Trebuchet MS" panose="020B0603020202020204" pitchFamily="34" charset="0"/>
              <a:ea typeface="Tahoma" panose="020B0604030504040204" pitchFamily="34" charset="0"/>
              <a:cs typeface="Tahoma" panose="020B0604030504040204" pitchFamily="34" charset="0"/>
            </a:endParaRPr>
          </a:p>
        </p:txBody>
      </p:sp>
      <p:sp>
        <p:nvSpPr>
          <p:cNvPr id="4" name="Paralelkenar 3">
            <a:extLst>
              <a:ext uri="{FF2B5EF4-FFF2-40B4-BE49-F238E27FC236}">
                <a16:creationId xmlns:a16="http://schemas.microsoft.com/office/drawing/2014/main" id="{ECF64E49-34BA-4A91-B6B7-16B4A394426F}"/>
              </a:ext>
            </a:extLst>
          </p:cNvPr>
          <p:cNvSpPr/>
          <p:nvPr/>
        </p:nvSpPr>
        <p:spPr>
          <a:xfrm>
            <a:off x="10058398" y="1533237"/>
            <a:ext cx="2022764" cy="1921164"/>
          </a:xfrm>
          <a:prstGeom prst="parallelogram">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2</a:t>
            </a:r>
            <a:r>
              <a:rPr lang="tr-TR" b="1"/>
              <a:t>. </a:t>
            </a:r>
            <a:r>
              <a:rPr lang="tr-TR" b="1" dirty="0"/>
              <a:t>HAFTA</a:t>
            </a:r>
          </a:p>
        </p:txBody>
      </p:sp>
    </p:spTree>
    <p:extLst>
      <p:ext uri="{BB962C8B-B14F-4D97-AF65-F5344CB8AC3E}">
        <p14:creationId xmlns:p14="http://schemas.microsoft.com/office/powerpoint/2010/main" val="220492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l-NL" dirty="0"/>
              <a:t>Makine Öğrenmesinde Temel Öğrenme Süreci</a:t>
            </a:r>
            <a:endParaRPr lang="tr-TR" dirty="0"/>
          </a:p>
        </p:txBody>
      </p:sp>
      <p:sp>
        <p:nvSpPr>
          <p:cNvPr id="5" name="İçerik Yer Tutucusu 4">
            <a:extLst>
              <a:ext uri="{FF2B5EF4-FFF2-40B4-BE49-F238E27FC236}">
                <a16:creationId xmlns:a16="http://schemas.microsoft.com/office/drawing/2014/main" id="{4179898F-01BD-4FD9-96D1-61B6015946A5}"/>
              </a:ext>
            </a:extLst>
          </p:cNvPr>
          <p:cNvSpPr>
            <a:spLocks noGrp="1"/>
          </p:cNvSpPr>
          <p:nvPr>
            <p:ph idx="1"/>
          </p:nvPr>
        </p:nvSpPr>
        <p:spPr>
          <a:xfrm>
            <a:off x="337353" y="1754604"/>
            <a:ext cx="7442071" cy="4142913"/>
          </a:xfrm>
        </p:spPr>
        <p:txBody>
          <a:bodyPr>
            <a:normAutofit lnSpcReduction="10000"/>
          </a:bodyPr>
          <a:lstStyle/>
          <a:p>
            <a:pPr marL="0" indent="0">
              <a:lnSpc>
                <a:spcPct val="100000"/>
              </a:lnSpc>
              <a:buNone/>
            </a:pPr>
            <a:r>
              <a:rPr lang="tr-TR" b="1" dirty="0"/>
              <a:t>3. Model Eğitimi (Model Training)</a:t>
            </a:r>
          </a:p>
          <a:p>
            <a:pPr>
              <a:lnSpc>
                <a:spcPct val="100000"/>
              </a:lnSpc>
            </a:pPr>
            <a:r>
              <a:rPr lang="tr-TR" dirty="0"/>
              <a:t>📌 </a:t>
            </a:r>
            <a:r>
              <a:rPr lang="tr-TR" i="1" dirty="0"/>
              <a:t>Tanım:</a:t>
            </a:r>
            <a:br>
              <a:rPr lang="tr-TR" dirty="0"/>
            </a:br>
            <a:r>
              <a:rPr lang="tr-TR" dirty="0"/>
              <a:t>Model, etiketli verileri analiz ederek, girdilerle çıktılar arasındaki ilişkileri öğrenir. Bu öğrenme süreci, modelin parametrelerini güncelleyerek genel örüntüleri yakalamasını sağlar.</a:t>
            </a:r>
          </a:p>
          <a:p>
            <a:pPr>
              <a:lnSpc>
                <a:spcPct val="100000"/>
              </a:lnSpc>
            </a:pPr>
            <a:r>
              <a:rPr lang="tr-TR" dirty="0"/>
              <a:t>📌 </a:t>
            </a:r>
            <a:r>
              <a:rPr lang="tr-TR" i="1" dirty="0"/>
              <a:t>Örnek:</a:t>
            </a:r>
            <a:br>
              <a:rPr lang="tr-TR" dirty="0"/>
            </a:br>
            <a:r>
              <a:rPr lang="tr-TR" dirty="0"/>
              <a:t>Eğitim sürecinde model; “bedava”, “kazan”, “ödül” gibi kelimelerin sıklıkla </a:t>
            </a:r>
            <a:r>
              <a:rPr lang="tr-TR" dirty="0" err="1"/>
              <a:t>spam</a:t>
            </a:r>
            <a:r>
              <a:rPr lang="tr-TR" dirty="0"/>
              <a:t> e-postalarda geçtiğini fark eder ve bu örüntülere göre </a:t>
            </a:r>
            <a:r>
              <a:rPr lang="tr-TR" dirty="0" err="1"/>
              <a:t>spam</a:t>
            </a:r>
            <a:r>
              <a:rPr lang="tr-TR" dirty="0"/>
              <a:t> olasılıklarını hesaplamayı öğrenir.</a:t>
            </a:r>
          </a:p>
          <a:p>
            <a:pPr>
              <a:lnSpc>
                <a:spcPct val="100000"/>
              </a:lnSpc>
            </a:pPr>
            <a:r>
              <a:rPr lang="tr-TR" dirty="0"/>
              <a:t>📌 </a:t>
            </a:r>
            <a:r>
              <a:rPr lang="tr-TR" i="1" dirty="0"/>
              <a:t>Not:</a:t>
            </a:r>
            <a:br>
              <a:rPr lang="tr-TR" dirty="0"/>
            </a:br>
            <a:r>
              <a:rPr lang="tr-TR" dirty="0"/>
              <a:t>Model, eğitim sırasında hata oranını minimize etmeye çalışır. Bu süreçte kullanılan yöntemlere örnek olarak </a:t>
            </a:r>
            <a:r>
              <a:rPr lang="tr-TR" b="1" dirty="0"/>
              <a:t>geriye yayılım (</a:t>
            </a:r>
            <a:r>
              <a:rPr lang="tr-TR" b="1" dirty="0" err="1"/>
              <a:t>backpropagation</a:t>
            </a:r>
            <a:r>
              <a:rPr lang="tr-TR" b="1" dirty="0"/>
              <a:t>)</a:t>
            </a:r>
            <a:r>
              <a:rPr lang="tr-TR" dirty="0"/>
              <a:t> veya </a:t>
            </a:r>
            <a:r>
              <a:rPr lang="tr-TR" b="1" dirty="0" err="1"/>
              <a:t>gradyan</a:t>
            </a:r>
            <a:r>
              <a:rPr lang="tr-TR" b="1" dirty="0"/>
              <a:t> inişi (</a:t>
            </a:r>
            <a:r>
              <a:rPr lang="tr-TR" b="1" dirty="0" err="1"/>
              <a:t>gradient</a:t>
            </a:r>
            <a:r>
              <a:rPr lang="tr-TR" b="1" dirty="0"/>
              <a:t> </a:t>
            </a:r>
            <a:r>
              <a:rPr lang="tr-TR" b="1" dirty="0" err="1"/>
              <a:t>descent</a:t>
            </a:r>
            <a:r>
              <a:rPr lang="tr-TR" b="1" dirty="0"/>
              <a:t>)</a:t>
            </a:r>
            <a:r>
              <a:rPr lang="tr-TR" dirty="0"/>
              <a:t> verilebilir.</a:t>
            </a:r>
          </a:p>
          <a:p>
            <a:pPr>
              <a:lnSpc>
                <a:spcPct val="100000"/>
              </a:lnSpc>
            </a:pPr>
            <a:endParaRPr lang="tr-TR" dirty="0"/>
          </a:p>
        </p:txBody>
      </p:sp>
      <p:pic>
        <p:nvPicPr>
          <p:cNvPr id="8194" name="Picture 2" descr="Custom AI Model Training Solutions">
            <a:extLst>
              <a:ext uri="{FF2B5EF4-FFF2-40B4-BE49-F238E27FC236}">
                <a16:creationId xmlns:a16="http://schemas.microsoft.com/office/drawing/2014/main" id="{8CC12CC2-815A-455E-B4BC-F6885A510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424" y="1529544"/>
            <a:ext cx="4412575" cy="441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98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l-NL" dirty="0"/>
              <a:t>Makine Öğrenmesinde Temel Öğrenme Süreci</a:t>
            </a:r>
            <a:endParaRPr lang="tr-TR" dirty="0"/>
          </a:p>
        </p:txBody>
      </p:sp>
      <p:sp>
        <p:nvSpPr>
          <p:cNvPr id="5" name="İçerik Yer Tutucusu 4">
            <a:extLst>
              <a:ext uri="{FF2B5EF4-FFF2-40B4-BE49-F238E27FC236}">
                <a16:creationId xmlns:a16="http://schemas.microsoft.com/office/drawing/2014/main" id="{4179898F-01BD-4FD9-96D1-61B6015946A5}"/>
              </a:ext>
            </a:extLst>
          </p:cNvPr>
          <p:cNvSpPr>
            <a:spLocks noGrp="1"/>
          </p:cNvSpPr>
          <p:nvPr>
            <p:ph idx="1"/>
          </p:nvPr>
        </p:nvSpPr>
        <p:spPr>
          <a:xfrm>
            <a:off x="363986" y="1896646"/>
            <a:ext cx="11283517" cy="4142913"/>
          </a:xfrm>
        </p:spPr>
        <p:txBody>
          <a:bodyPr>
            <a:normAutofit/>
          </a:bodyPr>
          <a:lstStyle/>
          <a:p>
            <a:r>
              <a:rPr lang="tr-TR" b="1" dirty="0"/>
              <a:t>4. Tahmin ve Sınıflandırma (Prediction / </a:t>
            </a:r>
            <a:r>
              <a:rPr lang="tr-TR" b="1" dirty="0" err="1"/>
              <a:t>Inference</a:t>
            </a:r>
            <a:r>
              <a:rPr lang="tr-TR" b="1" dirty="0"/>
              <a:t>)</a:t>
            </a:r>
          </a:p>
          <a:p>
            <a:r>
              <a:rPr lang="tr-TR" dirty="0"/>
              <a:t>📌 </a:t>
            </a:r>
            <a:r>
              <a:rPr lang="tr-TR" i="1" dirty="0"/>
              <a:t>Tanım:</a:t>
            </a:r>
            <a:br>
              <a:rPr lang="tr-TR" dirty="0"/>
            </a:br>
            <a:r>
              <a:rPr lang="tr-TR" dirty="0"/>
              <a:t>Eğitilen model, daha önce görmediği yeni bir veriyi analiz ederek, o verinin hangi sınıfa ait olduğunu tahmin eder.</a:t>
            </a:r>
          </a:p>
          <a:p>
            <a:r>
              <a:rPr lang="tr-TR" dirty="0"/>
              <a:t>📌 </a:t>
            </a:r>
            <a:r>
              <a:rPr lang="tr-TR" i="1" dirty="0"/>
              <a:t>Örnek:</a:t>
            </a:r>
            <a:br>
              <a:rPr lang="tr-TR" dirty="0"/>
            </a:br>
            <a:r>
              <a:rPr lang="tr-TR" dirty="0"/>
              <a:t>Yeni bir e-posta geldiğinde sistem bu mesajın içeriğini analiz eder ve “Bu e-posta %87 ihtimalle </a:t>
            </a:r>
            <a:r>
              <a:rPr lang="tr-TR" dirty="0" err="1"/>
              <a:t>spam’dır</a:t>
            </a:r>
            <a:r>
              <a:rPr lang="tr-TR" dirty="0"/>
              <a:t>” gibi bir sonuç üretir.</a:t>
            </a:r>
          </a:p>
          <a:p>
            <a:r>
              <a:rPr lang="tr-TR" dirty="0"/>
              <a:t>📌 </a:t>
            </a:r>
            <a:r>
              <a:rPr lang="tr-TR" i="1" dirty="0"/>
              <a:t>Not:</a:t>
            </a:r>
            <a:br>
              <a:rPr lang="tr-TR" dirty="0"/>
            </a:br>
            <a:r>
              <a:rPr lang="tr-TR" dirty="0"/>
              <a:t>Modelin bu aşamada verdiği kararlar, artık üretim ortamında (</a:t>
            </a:r>
            <a:r>
              <a:rPr lang="tr-TR" dirty="0" err="1"/>
              <a:t>real</a:t>
            </a:r>
            <a:r>
              <a:rPr lang="tr-TR" dirty="0"/>
              <a:t>-time) kullanılabilir.</a:t>
            </a:r>
          </a:p>
          <a:p>
            <a:pPr>
              <a:lnSpc>
                <a:spcPct val="100000"/>
              </a:lnSpc>
            </a:pPr>
            <a:endParaRPr lang="tr-TR" dirty="0"/>
          </a:p>
        </p:txBody>
      </p:sp>
    </p:spTree>
    <p:extLst>
      <p:ext uri="{BB962C8B-B14F-4D97-AF65-F5344CB8AC3E}">
        <p14:creationId xmlns:p14="http://schemas.microsoft.com/office/powerpoint/2010/main" val="331667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625793" y="2989439"/>
            <a:ext cx="6849205" cy="4093037"/>
          </a:xfrm>
        </p:spPr>
        <p:txBody>
          <a:bodyPr>
            <a:normAutofit/>
          </a:bodyPr>
          <a:lstStyle/>
          <a:p>
            <a:pPr marL="0" indent="0">
              <a:buNone/>
            </a:pPr>
            <a:endParaRPr lang="tr-TR" dirty="0"/>
          </a:p>
          <a:p>
            <a:r>
              <a:rPr lang="tr-TR" b="1" dirty="0"/>
              <a:t>Sosyal Medya Analizi:</a:t>
            </a:r>
            <a:r>
              <a:rPr lang="tr-TR" dirty="0"/>
              <a:t> Günde milyonlarca gönderi, yorum ve paylaşım yapılır. Kullanıcı davranışlarını izlemek ve anlamak ancak ML ile mümkündür.</a:t>
            </a:r>
          </a:p>
          <a:p>
            <a:r>
              <a:rPr lang="tr-TR" b="1" dirty="0"/>
              <a:t>Borsa Tahmini:</a:t>
            </a:r>
            <a:r>
              <a:rPr lang="tr-TR" dirty="0"/>
              <a:t> Fiyat dalgalanmaları, haber etkileri ve işlem hacimleri gibi çok sayıda değişken aynı anda analiz edilmelidir. Bu çok değişkenli yapı makine öğrenmesini zorunlu kılar.</a:t>
            </a:r>
          </a:p>
          <a:p>
            <a:endParaRPr lang="tr-TR" dirty="0"/>
          </a:p>
        </p:txBody>
      </p:sp>
      <p:sp>
        <p:nvSpPr>
          <p:cNvPr id="4" name="Unvan 3"/>
          <p:cNvSpPr>
            <a:spLocks noGrp="1"/>
          </p:cNvSpPr>
          <p:nvPr>
            <p:ph type="title"/>
          </p:nvPr>
        </p:nvSpPr>
        <p:spPr/>
        <p:txBody>
          <a:bodyPr/>
          <a:lstStyle/>
          <a:p>
            <a:r>
              <a:rPr lang="tr-TR" dirty="0"/>
              <a:t>Neden Makine Öğrenmesi Kullanılır?</a:t>
            </a:r>
          </a:p>
        </p:txBody>
      </p:sp>
      <p:pic>
        <p:nvPicPr>
          <p:cNvPr id="9218" name="Picture 2" descr="En İyi Sosyal Medya Analiz Araçları » Mehmet Emin Soylu">
            <a:extLst>
              <a:ext uri="{FF2B5EF4-FFF2-40B4-BE49-F238E27FC236}">
                <a16:creationId xmlns:a16="http://schemas.microsoft.com/office/drawing/2014/main" id="{A7330522-E126-4341-876A-E8BF245D5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472" y="3429000"/>
            <a:ext cx="4373951" cy="1933853"/>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C197BB0B-E2C4-4C1A-83DC-A05D5BA46214}"/>
              </a:ext>
            </a:extLst>
          </p:cNvPr>
          <p:cNvSpPr/>
          <p:nvPr/>
        </p:nvSpPr>
        <p:spPr>
          <a:xfrm>
            <a:off x="490450" y="1660527"/>
            <a:ext cx="11211100" cy="1477328"/>
          </a:xfrm>
          <a:prstGeom prst="rect">
            <a:avLst/>
          </a:prstGeom>
        </p:spPr>
        <p:txBody>
          <a:bodyPr wrap="square">
            <a:spAutoFit/>
          </a:bodyPr>
          <a:lstStyle/>
          <a:p>
            <a:r>
              <a:rPr lang="tr-TR" b="1" dirty="0">
                <a:solidFill>
                  <a:srgbClr val="002060"/>
                </a:solidFill>
                <a:latin typeface="Trebuchet MS" panose="020B0603020202020204" pitchFamily="34" charset="0"/>
              </a:rPr>
              <a:t>Veri Miktarı ve Değişkenliği İnsan Müdahalesini Aşar</a:t>
            </a:r>
          </a:p>
          <a:p>
            <a:endParaRPr lang="tr-TR" b="1" dirty="0">
              <a:solidFill>
                <a:srgbClr val="002060"/>
              </a:solidFill>
              <a:latin typeface="Trebuchet MS" panose="020B0603020202020204" pitchFamily="34" charset="0"/>
            </a:endParaRPr>
          </a:p>
          <a:p>
            <a:pPr algn="just"/>
            <a:r>
              <a:rPr lang="tr-TR" dirty="0">
                <a:solidFill>
                  <a:srgbClr val="002060"/>
                </a:solidFill>
                <a:latin typeface="Trebuchet MS" panose="020B0603020202020204" pitchFamily="34" charset="0"/>
              </a:rPr>
              <a:t>Modern dünyada üretilen veri miktarı devasa boyutlardadır. Bu veriler sadece hacim olarak değil, aynı zamanda hız ve çeşitlilik bakımından da yüksek dinamiklik gösterir. Geleneksel sistemlerin bu veriyle başa çıkması mümkün değildir.</a:t>
            </a:r>
          </a:p>
        </p:txBody>
      </p:sp>
    </p:spTree>
    <p:extLst>
      <p:ext uri="{BB962C8B-B14F-4D97-AF65-F5344CB8AC3E}">
        <p14:creationId xmlns:p14="http://schemas.microsoft.com/office/powerpoint/2010/main" val="317497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Neden Makine Öğrenmesi Kullanılır?</a:t>
            </a:r>
          </a:p>
        </p:txBody>
      </p:sp>
      <p:sp>
        <p:nvSpPr>
          <p:cNvPr id="5" name="İçerik Yer Tutucusu 4">
            <a:extLst>
              <a:ext uri="{FF2B5EF4-FFF2-40B4-BE49-F238E27FC236}">
                <a16:creationId xmlns:a16="http://schemas.microsoft.com/office/drawing/2014/main" id="{7C43B2BF-12B9-40B7-BD86-DACE41C5CFE4}"/>
              </a:ext>
            </a:extLst>
          </p:cNvPr>
          <p:cNvSpPr>
            <a:spLocks noGrp="1"/>
          </p:cNvSpPr>
          <p:nvPr>
            <p:ph sz="half" idx="1"/>
          </p:nvPr>
        </p:nvSpPr>
        <p:spPr>
          <a:xfrm>
            <a:off x="490451" y="3178207"/>
            <a:ext cx="5741674" cy="4240782"/>
          </a:xfrm>
        </p:spPr>
        <p:txBody>
          <a:bodyPr>
            <a:normAutofit/>
          </a:bodyPr>
          <a:lstStyle/>
          <a:p>
            <a:pPr algn="just"/>
            <a:r>
              <a:rPr lang="tr-TR" b="1" dirty="0"/>
              <a:t>Öneri Motorları:</a:t>
            </a:r>
            <a:r>
              <a:rPr lang="tr-TR" dirty="0"/>
              <a:t> </a:t>
            </a:r>
            <a:r>
              <a:rPr lang="tr-TR" dirty="0" err="1"/>
              <a:t>Netflix</a:t>
            </a:r>
            <a:r>
              <a:rPr lang="tr-TR" dirty="0"/>
              <a:t>, </a:t>
            </a:r>
            <a:r>
              <a:rPr lang="tr-TR" dirty="0" err="1"/>
              <a:t>YouTube</a:t>
            </a:r>
            <a:r>
              <a:rPr lang="tr-TR" dirty="0"/>
              <a:t>, </a:t>
            </a:r>
            <a:r>
              <a:rPr lang="tr-TR" dirty="0" err="1"/>
              <a:t>Spotify</a:t>
            </a:r>
            <a:r>
              <a:rPr lang="tr-TR" dirty="0"/>
              <a:t> gibi platformlar, kullanıcı geçmişini analiz ederek yeni içerikler önerir. Kullanıcı tercihleri değiştikçe sistem de değişir.</a:t>
            </a:r>
          </a:p>
          <a:p>
            <a:pPr algn="just"/>
            <a:r>
              <a:rPr lang="tr-TR" b="1" dirty="0"/>
              <a:t>E-Ticaret:</a:t>
            </a:r>
            <a:r>
              <a:rPr lang="tr-TR" dirty="0"/>
              <a:t> Amazon gibi platformlar, kullanıcı davranışlarını öğrenerek kişiselleştirilmiş alışveriş deneyimi sunar.</a:t>
            </a:r>
          </a:p>
          <a:p>
            <a:pPr algn="just"/>
            <a:endParaRPr lang="tr-TR" dirty="0"/>
          </a:p>
        </p:txBody>
      </p:sp>
      <p:pic>
        <p:nvPicPr>
          <p:cNvPr id="11266" name="Picture 2" descr="Understanding Netflix's AI-Powered Recommendation System - Genspark">
            <a:extLst>
              <a:ext uri="{FF2B5EF4-FFF2-40B4-BE49-F238E27FC236}">
                <a16:creationId xmlns:a16="http://schemas.microsoft.com/office/drawing/2014/main" id="{6D3C5637-EE5D-426B-BB2D-3C7E9B72F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028" y="2759609"/>
            <a:ext cx="5821572" cy="4091733"/>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a:extLst>
              <a:ext uri="{FF2B5EF4-FFF2-40B4-BE49-F238E27FC236}">
                <a16:creationId xmlns:a16="http://schemas.microsoft.com/office/drawing/2014/main" id="{43743571-2B67-43F6-8CDD-B2FBAB3EF9DB}"/>
              </a:ext>
            </a:extLst>
          </p:cNvPr>
          <p:cNvSpPr/>
          <p:nvPr/>
        </p:nvSpPr>
        <p:spPr>
          <a:xfrm>
            <a:off x="378580" y="1674674"/>
            <a:ext cx="11396749" cy="1477328"/>
          </a:xfrm>
          <a:prstGeom prst="rect">
            <a:avLst/>
          </a:prstGeom>
        </p:spPr>
        <p:txBody>
          <a:bodyPr wrap="square">
            <a:spAutoFit/>
          </a:bodyPr>
          <a:lstStyle/>
          <a:p>
            <a:pPr algn="just"/>
            <a:r>
              <a:rPr lang="tr-TR" b="1" dirty="0" err="1">
                <a:solidFill>
                  <a:srgbClr val="002060"/>
                </a:solidFill>
                <a:latin typeface="Trebuchet MS" panose="020B0603020202020204" pitchFamily="34" charset="0"/>
              </a:rPr>
              <a:t>Adaptif</a:t>
            </a:r>
            <a:r>
              <a:rPr lang="tr-TR" b="1" dirty="0">
                <a:solidFill>
                  <a:srgbClr val="002060"/>
                </a:solidFill>
                <a:latin typeface="Trebuchet MS" panose="020B0603020202020204" pitchFamily="34" charset="0"/>
              </a:rPr>
              <a:t> ve Öğrenen Sistemlere İhtiyaç Vardır</a:t>
            </a:r>
          </a:p>
          <a:p>
            <a:pPr algn="just"/>
            <a:endParaRPr lang="tr-TR" b="1" dirty="0">
              <a:solidFill>
                <a:srgbClr val="002060"/>
              </a:solidFill>
              <a:latin typeface="Trebuchet MS" panose="020B0603020202020204" pitchFamily="34" charset="0"/>
            </a:endParaRPr>
          </a:p>
          <a:p>
            <a:pPr algn="just"/>
            <a:r>
              <a:rPr lang="tr-TR" dirty="0">
                <a:solidFill>
                  <a:srgbClr val="002060"/>
                </a:solidFill>
                <a:latin typeface="Trebuchet MS" panose="020B0603020202020204" pitchFamily="34" charset="0"/>
              </a:rPr>
              <a:t>Günümüzde sadece “programlanan” değil, aynı zamanda “öğrenen” sistemler ön plandadır. Makine öğrenmesi, sistemlerin zaman içinde performanslarını artırmalarına olanak tanır. Bu, özellikle kullanıcı deneyimi ve kişiselleştirme açısından kritik öneme sahiptir.</a:t>
            </a:r>
          </a:p>
        </p:txBody>
      </p:sp>
    </p:spTree>
    <p:extLst>
      <p:ext uri="{BB962C8B-B14F-4D97-AF65-F5344CB8AC3E}">
        <p14:creationId xmlns:p14="http://schemas.microsoft.com/office/powerpoint/2010/main" val="429053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Neden Makine Öğrenmesi Kullanılır?</a:t>
            </a:r>
          </a:p>
        </p:txBody>
      </p:sp>
      <p:sp>
        <p:nvSpPr>
          <p:cNvPr id="3" name="İçerik Yer Tutucusu 2">
            <a:extLst>
              <a:ext uri="{FF2B5EF4-FFF2-40B4-BE49-F238E27FC236}">
                <a16:creationId xmlns:a16="http://schemas.microsoft.com/office/drawing/2014/main" id="{9F377BD4-A515-4AFC-B7E1-0F8E35CF5080}"/>
              </a:ext>
            </a:extLst>
          </p:cNvPr>
          <p:cNvSpPr>
            <a:spLocks noGrp="1"/>
          </p:cNvSpPr>
          <p:nvPr>
            <p:ph sz="half" idx="1"/>
          </p:nvPr>
        </p:nvSpPr>
        <p:spPr>
          <a:xfrm>
            <a:off x="490450" y="1825625"/>
            <a:ext cx="11281340" cy="4093037"/>
          </a:xfrm>
        </p:spPr>
        <p:txBody>
          <a:bodyPr>
            <a:normAutofit/>
          </a:bodyPr>
          <a:lstStyle/>
          <a:p>
            <a:pPr marL="0" indent="0">
              <a:buNone/>
            </a:pPr>
            <a:r>
              <a:rPr lang="tr-TR" b="1" dirty="0"/>
              <a:t>Karmaşık Kuralları Manuel Olarak Yazmak İmkânsızdır</a:t>
            </a:r>
          </a:p>
          <a:p>
            <a:pPr marL="0" indent="0">
              <a:buNone/>
            </a:pPr>
            <a:br>
              <a:rPr lang="tr-TR" dirty="0"/>
            </a:br>
            <a:r>
              <a:rPr lang="tr-TR" dirty="0"/>
              <a:t>Bazı problem türleri öylesine çok değişkene ve istisnaya sahiptir ki, bu problemler için tüm kuralları manuel olarak kodlamak neredeyse imkânsızdır. Özellikle insan davranışı, görsel örüntüler veya doğal dil gibi karmaşık yapılarla çalışılırken, sabit kurallar yerine öğrenen sistemlere ihtiyaç duyulur.</a:t>
            </a:r>
          </a:p>
          <a:p>
            <a:r>
              <a:rPr lang="tr-TR" b="1" dirty="0"/>
              <a:t>Görüntü Tanıma:</a:t>
            </a:r>
            <a:r>
              <a:rPr lang="tr-TR" dirty="0"/>
              <a:t> Bir resmin içinde kedi olduğunu tanımlamak için binlerce görsel özellik düşünülmelidir (kulak yapısı, göz şekli, tüy deseni vb.).</a:t>
            </a:r>
          </a:p>
          <a:p>
            <a:r>
              <a:rPr lang="tr-TR" b="1" dirty="0"/>
              <a:t>Doğal Dil İşleme (NLP):</a:t>
            </a:r>
            <a:r>
              <a:rPr lang="tr-TR" dirty="0"/>
              <a:t> İnsan dili; bağlam, niyet, mecaz, gramer gibi karmaşık yapılar içerir. “Bugün hava çok sıcak” cümlesinin anlamını manuel kurallarla işlemek çok zordur.</a:t>
            </a:r>
          </a:p>
          <a:p>
            <a:endParaRPr lang="tr-TR" dirty="0"/>
          </a:p>
        </p:txBody>
      </p:sp>
    </p:spTree>
    <p:extLst>
      <p:ext uri="{BB962C8B-B14F-4D97-AF65-F5344CB8AC3E}">
        <p14:creationId xmlns:p14="http://schemas.microsoft.com/office/powerpoint/2010/main" val="390877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48D8C7E9-BCE4-4883-9B9E-9F30EA98685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31976" y="0"/>
            <a:ext cx="5921407" cy="5941146"/>
          </a:xfrm>
        </p:spPr>
      </p:pic>
    </p:spTree>
    <p:extLst>
      <p:ext uri="{BB962C8B-B14F-4D97-AF65-F5344CB8AC3E}">
        <p14:creationId xmlns:p14="http://schemas.microsoft.com/office/powerpoint/2010/main" val="220638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Denetimli Öğrenme (</a:t>
            </a:r>
            <a:r>
              <a:rPr lang="tr-TR" dirty="0" err="1"/>
              <a:t>Supervised</a:t>
            </a:r>
            <a:r>
              <a:rPr lang="tr-TR" dirty="0"/>
              <a:t> Learning)</a:t>
            </a:r>
          </a:p>
        </p:txBody>
      </p:sp>
      <p:pic>
        <p:nvPicPr>
          <p:cNvPr id="7" name="Picture 2" descr="A Comprehensive Guide to Supervised Learning | Encord">
            <a:extLst>
              <a:ext uri="{FF2B5EF4-FFF2-40B4-BE49-F238E27FC236}">
                <a16:creationId xmlns:a16="http://schemas.microsoft.com/office/drawing/2014/main" id="{DAF782E9-D581-40AA-B58F-98B7882E8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9545"/>
            <a:ext cx="8034291" cy="4463495"/>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6417813" y="1710215"/>
            <a:ext cx="5529351"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tr-TR" dirty="0"/>
              <a:t>Denetimli öğrenme, </a:t>
            </a:r>
            <a:r>
              <a:rPr lang="tr-TR" b="1" dirty="0"/>
              <a:t>etiketlenmiş veri kümeleri</a:t>
            </a:r>
            <a:r>
              <a:rPr lang="tr-TR" dirty="0"/>
              <a:t> ile çalışan bir makine öğrenmesi türüdür. Bu yöntem, algoritmanın giriş (</a:t>
            </a:r>
            <a:r>
              <a:rPr lang="tr-TR" dirty="0" err="1"/>
              <a:t>input</a:t>
            </a:r>
            <a:r>
              <a:rPr lang="tr-TR" dirty="0"/>
              <a:t>) verileri ile bu verilere karşılık gelen doğru çıktılar (etiketler) arasındaki ilişkiyi öğrenmesini sağlar.</a:t>
            </a:r>
          </a:p>
          <a:p>
            <a:pPr marL="0" indent="0" algn="just">
              <a:lnSpc>
                <a:spcPct val="150000"/>
              </a:lnSpc>
              <a:buNone/>
            </a:pPr>
            <a:r>
              <a:rPr lang="tr-TR" dirty="0"/>
              <a:t>Algoritma, eğitim sürecinde doğru örnekleri görerek öğrenir ve </a:t>
            </a:r>
            <a:r>
              <a:rPr lang="tr-TR" b="1" dirty="0"/>
              <a:t>gelecekteki benzer girdilere doğru tahminler</a:t>
            </a:r>
            <a:r>
              <a:rPr lang="tr-TR" dirty="0"/>
              <a:t> üretmeyi amaçlar.</a:t>
            </a:r>
          </a:p>
        </p:txBody>
      </p:sp>
    </p:spTree>
    <p:extLst>
      <p:ext uri="{BB962C8B-B14F-4D97-AF65-F5344CB8AC3E}">
        <p14:creationId xmlns:p14="http://schemas.microsoft.com/office/powerpoint/2010/main" val="415890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Denetimli Öğrenme Türleri</a:t>
            </a:r>
          </a:p>
        </p:txBody>
      </p:sp>
      <p:graphicFrame>
        <p:nvGraphicFramePr>
          <p:cNvPr id="5" name="Tablo 4">
            <a:extLst>
              <a:ext uri="{FF2B5EF4-FFF2-40B4-BE49-F238E27FC236}">
                <a16:creationId xmlns:a16="http://schemas.microsoft.com/office/drawing/2014/main" id="{A7ADA9E4-DD40-4725-B05B-311D21E2AE9D}"/>
              </a:ext>
            </a:extLst>
          </p:cNvPr>
          <p:cNvGraphicFramePr>
            <a:graphicFrameLocks noGrp="1"/>
          </p:cNvGraphicFramePr>
          <p:nvPr>
            <p:extLst>
              <p:ext uri="{D42A27DB-BD31-4B8C-83A1-F6EECF244321}">
                <p14:modId xmlns:p14="http://schemas.microsoft.com/office/powerpoint/2010/main" val="2891981629"/>
              </p:ext>
            </p:extLst>
          </p:nvPr>
        </p:nvGraphicFramePr>
        <p:xfrm>
          <a:off x="776056" y="2352711"/>
          <a:ext cx="10515600" cy="1645920"/>
        </p:xfrm>
        <a:graphic>
          <a:graphicData uri="http://schemas.openxmlformats.org/drawingml/2006/table">
            <a:tbl>
              <a:tblPr>
                <a:tableStyleId>{C4B1156A-380E-4F78-BDF5-A606A8083BF9}</a:tableStyleId>
              </a:tblPr>
              <a:tblGrid>
                <a:gridCol w="3505200">
                  <a:extLst>
                    <a:ext uri="{9D8B030D-6E8A-4147-A177-3AD203B41FA5}">
                      <a16:colId xmlns:a16="http://schemas.microsoft.com/office/drawing/2014/main" val="3185370926"/>
                    </a:ext>
                  </a:extLst>
                </a:gridCol>
                <a:gridCol w="3505200">
                  <a:extLst>
                    <a:ext uri="{9D8B030D-6E8A-4147-A177-3AD203B41FA5}">
                      <a16:colId xmlns:a16="http://schemas.microsoft.com/office/drawing/2014/main" val="589969607"/>
                    </a:ext>
                  </a:extLst>
                </a:gridCol>
                <a:gridCol w="3505200">
                  <a:extLst>
                    <a:ext uri="{9D8B030D-6E8A-4147-A177-3AD203B41FA5}">
                      <a16:colId xmlns:a16="http://schemas.microsoft.com/office/drawing/2014/main" val="3140155393"/>
                    </a:ext>
                  </a:extLst>
                </a:gridCol>
              </a:tblGrid>
              <a:tr h="0">
                <a:tc>
                  <a:txBody>
                    <a:bodyPr/>
                    <a:lstStyle/>
                    <a:p>
                      <a:r>
                        <a:rPr lang="tr-TR" sz="1800" b="1" kern="1200" dirty="0">
                          <a:solidFill>
                            <a:schemeClr val="bg1"/>
                          </a:solidFill>
                          <a:latin typeface="+mn-lt"/>
                          <a:ea typeface="+mn-ea"/>
                          <a:cs typeface="+mn-cs"/>
                        </a:rPr>
                        <a:t>Alt Tür</a:t>
                      </a:r>
                    </a:p>
                  </a:txBody>
                  <a:tcPr anchor="ctr">
                    <a:solidFill>
                      <a:srgbClr val="3A296E"/>
                    </a:solidFill>
                  </a:tcPr>
                </a:tc>
                <a:tc>
                  <a:txBody>
                    <a:bodyPr/>
                    <a:lstStyle/>
                    <a:p>
                      <a:r>
                        <a:rPr lang="tr-TR" sz="1800" b="1" kern="1200">
                          <a:solidFill>
                            <a:schemeClr val="bg1"/>
                          </a:solidFill>
                          <a:latin typeface="+mn-lt"/>
                          <a:ea typeface="+mn-ea"/>
                          <a:cs typeface="+mn-cs"/>
                        </a:rPr>
                        <a:t>Açıklama</a:t>
                      </a:r>
                    </a:p>
                  </a:txBody>
                  <a:tcPr anchor="ctr">
                    <a:solidFill>
                      <a:srgbClr val="3A296E"/>
                    </a:solidFill>
                  </a:tcPr>
                </a:tc>
                <a:tc>
                  <a:txBody>
                    <a:bodyPr/>
                    <a:lstStyle/>
                    <a:p>
                      <a:r>
                        <a:rPr lang="tr-TR" sz="1800" b="1" kern="1200" dirty="0">
                          <a:solidFill>
                            <a:schemeClr val="bg1"/>
                          </a:solidFill>
                          <a:latin typeface="+mn-lt"/>
                          <a:ea typeface="+mn-ea"/>
                          <a:cs typeface="+mn-cs"/>
                        </a:rPr>
                        <a:t>Örnek</a:t>
                      </a:r>
                    </a:p>
                  </a:txBody>
                  <a:tcPr anchor="ctr">
                    <a:solidFill>
                      <a:srgbClr val="3A296E"/>
                    </a:solidFill>
                  </a:tcPr>
                </a:tc>
                <a:extLst>
                  <a:ext uri="{0D108BD9-81ED-4DB2-BD59-A6C34878D82A}">
                    <a16:rowId xmlns:a16="http://schemas.microsoft.com/office/drawing/2014/main" val="1631487570"/>
                  </a:ext>
                </a:extLst>
              </a:tr>
              <a:tr h="0">
                <a:tc>
                  <a:txBody>
                    <a:bodyPr/>
                    <a:lstStyle/>
                    <a:p>
                      <a:r>
                        <a:rPr lang="tr-TR" dirty="0"/>
                        <a:t>Sınıflandırma</a:t>
                      </a:r>
                    </a:p>
                  </a:txBody>
                  <a:tcPr anchor="ctr"/>
                </a:tc>
                <a:tc>
                  <a:txBody>
                    <a:bodyPr/>
                    <a:lstStyle/>
                    <a:p>
                      <a:r>
                        <a:rPr lang="tr-TR"/>
                        <a:t>Çıktı etiketi sınıfsaldır (örneğin: evet/hayır)</a:t>
                      </a:r>
                    </a:p>
                  </a:txBody>
                  <a:tcPr anchor="ctr"/>
                </a:tc>
                <a:tc>
                  <a:txBody>
                    <a:bodyPr/>
                    <a:lstStyle/>
                    <a:p>
                      <a:r>
                        <a:rPr lang="tr-TR"/>
                        <a:t>E-posta spam tespiti</a:t>
                      </a:r>
                    </a:p>
                  </a:txBody>
                  <a:tcPr anchor="ctr"/>
                </a:tc>
                <a:extLst>
                  <a:ext uri="{0D108BD9-81ED-4DB2-BD59-A6C34878D82A}">
                    <a16:rowId xmlns:a16="http://schemas.microsoft.com/office/drawing/2014/main" val="4273378314"/>
                  </a:ext>
                </a:extLst>
              </a:tr>
              <a:tr h="0">
                <a:tc>
                  <a:txBody>
                    <a:bodyPr/>
                    <a:lstStyle/>
                    <a:p>
                      <a:r>
                        <a:rPr lang="tr-TR"/>
                        <a:t>Regresyon</a:t>
                      </a:r>
                    </a:p>
                  </a:txBody>
                  <a:tcPr anchor="ctr"/>
                </a:tc>
                <a:tc>
                  <a:txBody>
                    <a:bodyPr/>
                    <a:lstStyle/>
                    <a:p>
                      <a:r>
                        <a:rPr lang="tr-TR"/>
                        <a:t>Çıktı sürekli sayısal bir değerdir</a:t>
                      </a:r>
                    </a:p>
                  </a:txBody>
                  <a:tcPr anchor="ctr"/>
                </a:tc>
                <a:tc>
                  <a:txBody>
                    <a:bodyPr/>
                    <a:lstStyle/>
                    <a:p>
                      <a:r>
                        <a:rPr lang="tr-TR" dirty="0"/>
                        <a:t>Ev fiyatı, satış tahmini gibi senaryolar</a:t>
                      </a:r>
                    </a:p>
                  </a:txBody>
                  <a:tcPr anchor="ctr"/>
                </a:tc>
                <a:extLst>
                  <a:ext uri="{0D108BD9-81ED-4DB2-BD59-A6C34878D82A}">
                    <a16:rowId xmlns:a16="http://schemas.microsoft.com/office/drawing/2014/main" val="2597604452"/>
                  </a:ext>
                </a:extLst>
              </a:tr>
            </a:tbl>
          </a:graphicData>
        </a:graphic>
      </p:graphicFrame>
      <p:sp>
        <p:nvSpPr>
          <p:cNvPr id="7" name="Rectangle 2">
            <a:extLst>
              <a:ext uri="{FF2B5EF4-FFF2-40B4-BE49-F238E27FC236}">
                <a16:creationId xmlns:a16="http://schemas.microsoft.com/office/drawing/2014/main" id="{24AEE817-E22A-4574-BB08-AF2EC2CAD249}"/>
              </a:ext>
            </a:extLst>
          </p:cNvPr>
          <p:cNvSpPr>
            <a:spLocks noChangeArrowheads="1"/>
          </p:cNvSpPr>
          <p:nvPr/>
        </p:nvSpPr>
        <p:spPr bwMode="auto">
          <a:xfrm>
            <a:off x="705035" y="1800946"/>
            <a:ext cx="31733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b="1" dirty="0">
                <a:solidFill>
                  <a:srgbClr val="002060"/>
                </a:solidFill>
                <a:latin typeface="Trebuchet MS" panose="020B0603020202020204" pitchFamily="34" charset="0"/>
              </a:rPr>
              <a:t>Denetimli Öğrenme Türleri: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924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Denetimli Öğrenme Örnekleri</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10183430"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t>🔍 1. Hastalık Tahmini</a:t>
            </a:r>
          </a:p>
          <a:p>
            <a:r>
              <a:rPr lang="tr-TR" dirty="0"/>
              <a:t>Girdi: Hasta semptomları (ateş, öksürük, test sonuçları)</a:t>
            </a:r>
          </a:p>
          <a:p>
            <a:r>
              <a:rPr lang="tr-TR" dirty="0"/>
              <a:t>Etiket: “Covid-19 pozitif” / “negatif”</a:t>
            </a:r>
          </a:p>
          <a:p>
            <a:r>
              <a:rPr lang="tr-TR" dirty="0"/>
              <a:t>Kullanım: Tıbbi karar destek sistemleri</a:t>
            </a:r>
          </a:p>
        </p:txBody>
      </p:sp>
      <p:sp>
        <p:nvSpPr>
          <p:cNvPr id="6" name="Dikdörtgen 5">
            <a:extLst>
              <a:ext uri="{FF2B5EF4-FFF2-40B4-BE49-F238E27FC236}">
                <a16:creationId xmlns:a16="http://schemas.microsoft.com/office/drawing/2014/main" id="{5FD59A46-4CCC-4F32-B770-F51122D64445}"/>
              </a:ext>
            </a:extLst>
          </p:cNvPr>
          <p:cNvSpPr/>
          <p:nvPr/>
        </p:nvSpPr>
        <p:spPr>
          <a:xfrm>
            <a:off x="389875" y="3535506"/>
            <a:ext cx="6096000" cy="1477328"/>
          </a:xfrm>
          <a:prstGeom prst="rect">
            <a:avLst/>
          </a:prstGeom>
        </p:spPr>
        <p:txBody>
          <a:bodyPr>
            <a:spAutoFit/>
          </a:bodyPr>
          <a:lstStyle/>
          <a:p>
            <a:r>
              <a:rPr lang="tr-TR" dirty="0">
                <a:solidFill>
                  <a:srgbClr val="002060"/>
                </a:solidFill>
                <a:latin typeface="Trebuchet MS" panose="020B0603020202020204" pitchFamily="34" charset="0"/>
              </a:rPr>
              <a:t>🏠 2. Ev Fiyat Tahmini</a:t>
            </a:r>
          </a:p>
          <a:p>
            <a:pPr marL="285750" indent="-285750">
              <a:buFont typeface="Arial" panose="020B0604020202020204" pitchFamily="34" charset="0"/>
              <a:buChar char="•"/>
            </a:pPr>
            <a:r>
              <a:rPr lang="tr-TR" dirty="0">
                <a:solidFill>
                  <a:srgbClr val="002060"/>
                </a:solidFill>
                <a:latin typeface="Trebuchet MS" panose="020B0603020202020204" pitchFamily="34" charset="0"/>
              </a:rPr>
              <a:t>Girdi: Konum, oda sayısı, bina yaşı, m²</a:t>
            </a:r>
          </a:p>
          <a:p>
            <a:pPr marL="285750" indent="-285750">
              <a:buFont typeface="Arial" panose="020B0604020202020204" pitchFamily="34" charset="0"/>
              <a:buChar char="•"/>
            </a:pPr>
            <a:r>
              <a:rPr lang="tr-TR" dirty="0">
                <a:solidFill>
                  <a:srgbClr val="002060"/>
                </a:solidFill>
                <a:latin typeface="Trebuchet MS" panose="020B0603020202020204" pitchFamily="34" charset="0"/>
              </a:rPr>
              <a:t>Çıktı: Tahmini ev fiyatı (sürekli değer → regresyon örneği)</a:t>
            </a:r>
          </a:p>
          <a:p>
            <a:pPr marL="285750" indent="-285750">
              <a:buFont typeface="Arial" panose="020B0604020202020204" pitchFamily="34" charset="0"/>
              <a:buChar char="•"/>
            </a:pPr>
            <a:r>
              <a:rPr lang="tr-TR" dirty="0">
                <a:solidFill>
                  <a:srgbClr val="002060"/>
                </a:solidFill>
                <a:latin typeface="Trebuchet MS" panose="020B0603020202020204" pitchFamily="34" charset="0"/>
              </a:rPr>
              <a:t>Kullanım: Emlak tahmin sistemleri</a:t>
            </a:r>
          </a:p>
        </p:txBody>
      </p:sp>
      <p:pic>
        <p:nvPicPr>
          <p:cNvPr id="15362" name="Picture 2" descr="House Price Prediction Using Machine Learning">
            <a:extLst>
              <a:ext uri="{FF2B5EF4-FFF2-40B4-BE49-F238E27FC236}">
                <a16:creationId xmlns:a16="http://schemas.microsoft.com/office/drawing/2014/main" id="{4A0AA8C4-456A-4D3E-8A2E-7008075BB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875" y="1754603"/>
            <a:ext cx="5631402" cy="316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5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en-US" dirty="0" err="1"/>
              <a:t>Denetimsiz</a:t>
            </a:r>
            <a:r>
              <a:rPr lang="en-US" dirty="0"/>
              <a:t> </a:t>
            </a:r>
            <a:r>
              <a:rPr lang="en-US" dirty="0" err="1"/>
              <a:t>Öğrenme</a:t>
            </a:r>
            <a:r>
              <a:rPr lang="en-US" dirty="0"/>
              <a:t> (Unsupervised Learning)</a:t>
            </a:r>
            <a:endParaRPr lang="tr-TR" dirty="0"/>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4" y="1754603"/>
            <a:ext cx="11275383"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t>Denetimsiz öğrenme (</a:t>
            </a:r>
            <a:r>
              <a:rPr lang="tr-TR" dirty="0" err="1"/>
              <a:t>unsupervised</a:t>
            </a:r>
            <a:r>
              <a:rPr lang="tr-TR" dirty="0"/>
              <a:t> </a:t>
            </a:r>
            <a:r>
              <a:rPr lang="tr-TR" dirty="0" err="1"/>
              <a:t>learning</a:t>
            </a:r>
            <a:r>
              <a:rPr lang="tr-TR" dirty="0"/>
              <a:t>), </a:t>
            </a:r>
            <a:r>
              <a:rPr lang="tr-TR" b="1" dirty="0"/>
              <a:t>etiketlenmemiş verilerle</a:t>
            </a:r>
            <a:r>
              <a:rPr lang="tr-TR" dirty="0"/>
              <a:t> çalışan bir makine öğrenmesi türüdür. Bu yöntemde sistem, hangi girdinin hangi çıktıya ait olduğunu bilmeden veriler arasındaki </a:t>
            </a:r>
            <a:r>
              <a:rPr lang="tr-TR" b="1" dirty="0"/>
              <a:t>gizli örüntüleri, benzerlikleri veya yapıları</a:t>
            </a:r>
            <a:r>
              <a:rPr lang="tr-TR" dirty="0"/>
              <a:t> keşfetmeye çalışır.</a:t>
            </a:r>
          </a:p>
          <a:p>
            <a:pPr algn="just"/>
            <a:r>
              <a:rPr lang="tr-TR" dirty="0"/>
              <a:t>Yani algoritma, verileri gruplandırmak, yapılandırmak ya da anlamlı hale getirmek için </a:t>
            </a:r>
            <a:r>
              <a:rPr lang="tr-TR" b="1" dirty="0"/>
              <a:t>kendiliğinden öğrenir</a:t>
            </a:r>
            <a:r>
              <a:rPr lang="tr-TR" dirty="0"/>
              <a:t> — bir nevi “veride ne var, birlikte ne tekrar ediyor” sorusunu sorar.</a:t>
            </a:r>
          </a:p>
        </p:txBody>
      </p:sp>
      <p:pic>
        <p:nvPicPr>
          <p:cNvPr id="17410" name="Picture 2" descr="Unsupervised Learning - Machine Learning Algorithms - TechVidvan">
            <a:extLst>
              <a:ext uri="{FF2B5EF4-FFF2-40B4-BE49-F238E27FC236}">
                <a16:creationId xmlns:a16="http://schemas.microsoft.com/office/drawing/2014/main" id="{A777A88C-C52F-40F4-B7D5-8ECFADB8D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822" y="3200245"/>
            <a:ext cx="7506048" cy="280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49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İçindekiler</a:t>
            </a:r>
          </a:p>
        </p:txBody>
      </p:sp>
      <p:sp>
        <p:nvSpPr>
          <p:cNvPr id="9" name="İçerik Yer Tutucusu 8"/>
          <p:cNvSpPr>
            <a:spLocks noGrp="1"/>
          </p:cNvSpPr>
          <p:nvPr>
            <p:ph idx="1"/>
          </p:nvPr>
        </p:nvSpPr>
        <p:spPr/>
        <p:txBody>
          <a:bodyPr/>
          <a:lstStyle/>
          <a:p>
            <a:r>
              <a:rPr lang="tr-TR" dirty="0"/>
              <a:t>Makine Öğrenmesi Nedir?</a:t>
            </a:r>
          </a:p>
          <a:p>
            <a:r>
              <a:rPr lang="nl-NL" dirty="0"/>
              <a:t>Makine Öğrenmesinde Temel Öğrenme Süreci</a:t>
            </a:r>
            <a:endParaRPr lang="tr-TR" dirty="0"/>
          </a:p>
          <a:p>
            <a:r>
              <a:rPr lang="tr-TR" dirty="0"/>
              <a:t>Neden Makine Öğrenmesi Kullanılır?</a:t>
            </a:r>
          </a:p>
          <a:p>
            <a:r>
              <a:rPr lang="tr-TR" dirty="0"/>
              <a:t>Makine Öğrenmesi Türleri</a:t>
            </a:r>
          </a:p>
          <a:p>
            <a:r>
              <a:rPr lang="tr-TR" dirty="0"/>
              <a:t>Denetimli Öğrenme</a:t>
            </a:r>
          </a:p>
          <a:p>
            <a:r>
              <a:rPr lang="tr-TR" dirty="0"/>
              <a:t>Denetimsiz Öğrenme</a:t>
            </a:r>
          </a:p>
          <a:p>
            <a:r>
              <a:rPr lang="tr-TR" dirty="0"/>
              <a:t>Pekiştirmeli Öğrenme</a:t>
            </a:r>
          </a:p>
        </p:txBody>
      </p:sp>
    </p:spTree>
    <p:extLst>
      <p:ext uri="{BB962C8B-B14F-4D97-AF65-F5344CB8AC3E}">
        <p14:creationId xmlns:p14="http://schemas.microsoft.com/office/powerpoint/2010/main" val="42348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Denetimsiz Öğrenme Türleri</a:t>
            </a:r>
          </a:p>
        </p:txBody>
      </p:sp>
      <p:sp>
        <p:nvSpPr>
          <p:cNvPr id="7" name="Rectangle 2">
            <a:extLst>
              <a:ext uri="{FF2B5EF4-FFF2-40B4-BE49-F238E27FC236}">
                <a16:creationId xmlns:a16="http://schemas.microsoft.com/office/drawing/2014/main" id="{24AEE817-E22A-4574-BB08-AF2EC2CAD249}"/>
              </a:ext>
            </a:extLst>
          </p:cNvPr>
          <p:cNvSpPr>
            <a:spLocks noChangeArrowheads="1"/>
          </p:cNvSpPr>
          <p:nvPr/>
        </p:nvSpPr>
        <p:spPr bwMode="auto">
          <a:xfrm>
            <a:off x="705035" y="1800946"/>
            <a:ext cx="33271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b="1" dirty="0">
                <a:solidFill>
                  <a:srgbClr val="002060"/>
                </a:solidFill>
                <a:latin typeface="Trebuchet MS" panose="020B0603020202020204" pitchFamily="34" charset="0"/>
              </a:rPr>
              <a:t>Denetimsiz Öğrenme Türleri: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o 1">
            <a:extLst>
              <a:ext uri="{FF2B5EF4-FFF2-40B4-BE49-F238E27FC236}">
                <a16:creationId xmlns:a16="http://schemas.microsoft.com/office/drawing/2014/main" id="{2D625617-02F2-4AB9-9147-B84B0C764405}"/>
              </a:ext>
            </a:extLst>
          </p:cNvPr>
          <p:cNvGraphicFramePr>
            <a:graphicFrameLocks noGrp="1"/>
          </p:cNvGraphicFramePr>
          <p:nvPr>
            <p:extLst>
              <p:ext uri="{D42A27DB-BD31-4B8C-83A1-F6EECF244321}">
                <p14:modId xmlns:p14="http://schemas.microsoft.com/office/powerpoint/2010/main" val="2628962517"/>
              </p:ext>
            </p:extLst>
          </p:nvPr>
        </p:nvGraphicFramePr>
        <p:xfrm>
          <a:off x="1752600" y="2447277"/>
          <a:ext cx="7886700" cy="2377440"/>
        </p:xfrm>
        <a:graphic>
          <a:graphicData uri="http://schemas.openxmlformats.org/drawingml/2006/table">
            <a:tbl>
              <a:tblPr>
                <a:tableStyleId>{C4B1156A-380E-4F78-BDF5-A606A8083BF9}</a:tableStyleId>
              </a:tblPr>
              <a:tblGrid>
                <a:gridCol w="2628900">
                  <a:extLst>
                    <a:ext uri="{9D8B030D-6E8A-4147-A177-3AD203B41FA5}">
                      <a16:colId xmlns:a16="http://schemas.microsoft.com/office/drawing/2014/main" val="4210661987"/>
                    </a:ext>
                  </a:extLst>
                </a:gridCol>
                <a:gridCol w="2628900">
                  <a:extLst>
                    <a:ext uri="{9D8B030D-6E8A-4147-A177-3AD203B41FA5}">
                      <a16:colId xmlns:a16="http://schemas.microsoft.com/office/drawing/2014/main" val="2302578137"/>
                    </a:ext>
                  </a:extLst>
                </a:gridCol>
                <a:gridCol w="2628900">
                  <a:extLst>
                    <a:ext uri="{9D8B030D-6E8A-4147-A177-3AD203B41FA5}">
                      <a16:colId xmlns:a16="http://schemas.microsoft.com/office/drawing/2014/main" val="1437610259"/>
                    </a:ext>
                  </a:extLst>
                </a:gridCol>
              </a:tblGrid>
              <a:tr h="0">
                <a:tc>
                  <a:txBody>
                    <a:bodyPr/>
                    <a:lstStyle/>
                    <a:p>
                      <a:r>
                        <a:rPr lang="tr-TR" dirty="0">
                          <a:solidFill>
                            <a:schemeClr val="bg1"/>
                          </a:solidFill>
                        </a:rPr>
                        <a:t>Tür</a:t>
                      </a:r>
                    </a:p>
                  </a:txBody>
                  <a:tcPr anchor="ctr">
                    <a:solidFill>
                      <a:srgbClr val="3A296E"/>
                    </a:solidFill>
                  </a:tcPr>
                </a:tc>
                <a:tc>
                  <a:txBody>
                    <a:bodyPr/>
                    <a:lstStyle/>
                    <a:p>
                      <a:r>
                        <a:rPr lang="tr-TR" dirty="0">
                          <a:solidFill>
                            <a:schemeClr val="bg1"/>
                          </a:solidFill>
                        </a:rPr>
                        <a:t>Amaç</a:t>
                      </a:r>
                    </a:p>
                  </a:txBody>
                  <a:tcPr anchor="ctr">
                    <a:solidFill>
                      <a:srgbClr val="3A296E"/>
                    </a:solidFill>
                  </a:tcPr>
                </a:tc>
                <a:tc>
                  <a:txBody>
                    <a:bodyPr/>
                    <a:lstStyle/>
                    <a:p>
                      <a:r>
                        <a:rPr lang="tr-TR" dirty="0">
                          <a:solidFill>
                            <a:schemeClr val="bg1"/>
                          </a:solidFill>
                        </a:rPr>
                        <a:t>Örnek Kullanım</a:t>
                      </a:r>
                    </a:p>
                  </a:txBody>
                  <a:tcPr anchor="ctr">
                    <a:solidFill>
                      <a:srgbClr val="3A296E"/>
                    </a:solidFill>
                  </a:tcPr>
                </a:tc>
                <a:extLst>
                  <a:ext uri="{0D108BD9-81ED-4DB2-BD59-A6C34878D82A}">
                    <a16:rowId xmlns:a16="http://schemas.microsoft.com/office/drawing/2014/main" val="1258273416"/>
                  </a:ext>
                </a:extLst>
              </a:tr>
              <a:tr h="0">
                <a:tc>
                  <a:txBody>
                    <a:bodyPr/>
                    <a:lstStyle/>
                    <a:p>
                      <a:r>
                        <a:rPr lang="tr-TR"/>
                        <a:t>Kümeleme</a:t>
                      </a:r>
                    </a:p>
                  </a:txBody>
                  <a:tcPr anchor="ctr"/>
                </a:tc>
                <a:tc>
                  <a:txBody>
                    <a:bodyPr/>
                    <a:lstStyle/>
                    <a:p>
                      <a:r>
                        <a:rPr lang="tr-TR"/>
                        <a:t>Benzer verileri gruplama</a:t>
                      </a:r>
                    </a:p>
                  </a:txBody>
                  <a:tcPr anchor="ctr"/>
                </a:tc>
                <a:tc>
                  <a:txBody>
                    <a:bodyPr/>
                    <a:lstStyle/>
                    <a:p>
                      <a:r>
                        <a:rPr lang="tr-TR" dirty="0"/>
                        <a:t>Müşteri </a:t>
                      </a:r>
                      <a:r>
                        <a:rPr lang="tr-TR" dirty="0" err="1"/>
                        <a:t>segmentasyonu</a:t>
                      </a:r>
                      <a:endParaRPr lang="tr-TR" dirty="0"/>
                    </a:p>
                  </a:txBody>
                  <a:tcPr anchor="ctr"/>
                </a:tc>
                <a:extLst>
                  <a:ext uri="{0D108BD9-81ED-4DB2-BD59-A6C34878D82A}">
                    <a16:rowId xmlns:a16="http://schemas.microsoft.com/office/drawing/2014/main" val="519286301"/>
                  </a:ext>
                </a:extLst>
              </a:tr>
              <a:tr h="0">
                <a:tc>
                  <a:txBody>
                    <a:bodyPr/>
                    <a:lstStyle/>
                    <a:p>
                      <a:r>
                        <a:rPr lang="tr-TR"/>
                        <a:t>Boyut İndirgeme</a:t>
                      </a:r>
                    </a:p>
                  </a:txBody>
                  <a:tcPr anchor="ctr"/>
                </a:tc>
                <a:tc>
                  <a:txBody>
                    <a:bodyPr/>
                    <a:lstStyle/>
                    <a:p>
                      <a:r>
                        <a:rPr lang="tr-TR"/>
                        <a:t>Görselleştirme, gürültü azaltma</a:t>
                      </a:r>
                    </a:p>
                  </a:txBody>
                  <a:tcPr anchor="ctr"/>
                </a:tc>
                <a:tc>
                  <a:txBody>
                    <a:bodyPr/>
                    <a:lstStyle/>
                    <a:p>
                      <a:r>
                        <a:rPr lang="tr-TR"/>
                        <a:t>Özellik mühendisliği</a:t>
                      </a:r>
                    </a:p>
                  </a:txBody>
                  <a:tcPr anchor="ctr"/>
                </a:tc>
                <a:extLst>
                  <a:ext uri="{0D108BD9-81ED-4DB2-BD59-A6C34878D82A}">
                    <a16:rowId xmlns:a16="http://schemas.microsoft.com/office/drawing/2014/main" val="3933218045"/>
                  </a:ext>
                </a:extLst>
              </a:tr>
              <a:tr h="0">
                <a:tc>
                  <a:txBody>
                    <a:bodyPr/>
                    <a:lstStyle/>
                    <a:p>
                      <a:r>
                        <a:rPr lang="tr-TR"/>
                        <a:t>Anomali Tespiti</a:t>
                      </a:r>
                    </a:p>
                  </a:txBody>
                  <a:tcPr anchor="ctr"/>
                </a:tc>
                <a:tc>
                  <a:txBody>
                    <a:bodyPr/>
                    <a:lstStyle/>
                    <a:p>
                      <a:r>
                        <a:rPr lang="tr-TR"/>
                        <a:t>Normal dışı verileri bulma</a:t>
                      </a:r>
                    </a:p>
                  </a:txBody>
                  <a:tcPr anchor="ctr"/>
                </a:tc>
                <a:tc>
                  <a:txBody>
                    <a:bodyPr/>
                    <a:lstStyle/>
                    <a:p>
                      <a:r>
                        <a:rPr lang="tr-TR"/>
                        <a:t>Dolandırıcılık tespiti</a:t>
                      </a:r>
                    </a:p>
                  </a:txBody>
                  <a:tcPr anchor="ctr"/>
                </a:tc>
                <a:extLst>
                  <a:ext uri="{0D108BD9-81ED-4DB2-BD59-A6C34878D82A}">
                    <a16:rowId xmlns:a16="http://schemas.microsoft.com/office/drawing/2014/main" val="56393756"/>
                  </a:ext>
                </a:extLst>
              </a:tr>
              <a:tr h="0">
                <a:tc>
                  <a:txBody>
                    <a:bodyPr/>
                    <a:lstStyle/>
                    <a:p>
                      <a:r>
                        <a:rPr lang="tr-TR"/>
                        <a:t>İlişkilendirme Kuralları</a:t>
                      </a:r>
                    </a:p>
                  </a:txBody>
                  <a:tcPr anchor="ctr"/>
                </a:tc>
                <a:tc>
                  <a:txBody>
                    <a:bodyPr/>
                    <a:lstStyle/>
                    <a:p>
                      <a:r>
                        <a:rPr lang="tr-TR"/>
                        <a:t>Değişkenler arası ilişki çıkarımı</a:t>
                      </a:r>
                    </a:p>
                  </a:txBody>
                  <a:tcPr anchor="ctr"/>
                </a:tc>
                <a:tc>
                  <a:txBody>
                    <a:bodyPr/>
                    <a:lstStyle/>
                    <a:p>
                      <a:r>
                        <a:rPr lang="tr-TR" dirty="0"/>
                        <a:t>Sepet analizi, öneri sistemi</a:t>
                      </a:r>
                    </a:p>
                  </a:txBody>
                  <a:tcPr anchor="ctr"/>
                </a:tc>
                <a:extLst>
                  <a:ext uri="{0D108BD9-81ED-4DB2-BD59-A6C34878D82A}">
                    <a16:rowId xmlns:a16="http://schemas.microsoft.com/office/drawing/2014/main" val="727356180"/>
                  </a:ext>
                </a:extLst>
              </a:tr>
            </a:tbl>
          </a:graphicData>
        </a:graphic>
      </p:graphicFrame>
    </p:spTree>
    <p:extLst>
      <p:ext uri="{BB962C8B-B14F-4D97-AF65-F5344CB8AC3E}">
        <p14:creationId xmlns:p14="http://schemas.microsoft.com/office/powerpoint/2010/main" val="421886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Denetimsiz Öğrenme Örnekleri</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10183430"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a:t>🛒 1. Müşteri </a:t>
            </a:r>
            <a:r>
              <a:rPr lang="tr-TR" b="1" dirty="0" err="1"/>
              <a:t>Segmentasyonu</a:t>
            </a:r>
            <a:endParaRPr lang="tr-TR" b="1" dirty="0"/>
          </a:p>
          <a:p>
            <a:r>
              <a:rPr lang="tr-TR" dirty="0"/>
              <a:t>Girdi: Satın alma sıklığı, alışveriş tutarı, ürün tercihleri</a:t>
            </a:r>
          </a:p>
          <a:p>
            <a:r>
              <a:rPr lang="tr-TR" dirty="0"/>
              <a:t>Model, benzer davranış sergileyen müşterileri kümeler.</a:t>
            </a:r>
          </a:p>
          <a:p>
            <a:r>
              <a:rPr lang="tr-TR" dirty="0"/>
              <a:t>Kullanım: Pazarlama stratejilerinin kişiselleştirilmesi</a:t>
            </a:r>
          </a:p>
          <a:p>
            <a:endParaRPr lang="tr-TR" dirty="0"/>
          </a:p>
          <a:p>
            <a:pPr marL="0" indent="0">
              <a:buNone/>
            </a:pPr>
            <a:r>
              <a:rPr lang="tr-TR" b="1" dirty="0"/>
              <a:t>🎵 2. </a:t>
            </a:r>
            <a:r>
              <a:rPr lang="tr-TR" b="1" dirty="0" err="1"/>
              <a:t>Spotify</a:t>
            </a:r>
            <a:r>
              <a:rPr lang="tr-TR" b="1" dirty="0"/>
              <a:t> – Müzik Dinleyici Grupları</a:t>
            </a:r>
          </a:p>
          <a:p>
            <a:r>
              <a:rPr lang="tr-TR" dirty="0"/>
              <a:t>Girdi: Dinlenen türler, saat dilimi, şarkı atlama oranı</a:t>
            </a:r>
          </a:p>
          <a:p>
            <a:r>
              <a:rPr lang="tr-TR" dirty="0"/>
              <a:t>Sistem, dinleme alışkanlıklarına göre kullanıcıları gruplandırır</a:t>
            </a:r>
          </a:p>
          <a:p>
            <a:r>
              <a:rPr lang="tr-TR" dirty="0"/>
              <a:t>Bu gruplara özel çalma listeleri veya öneriler oluşturulur</a:t>
            </a:r>
          </a:p>
          <a:p>
            <a:endParaRPr lang="tr-TR" dirty="0"/>
          </a:p>
        </p:txBody>
      </p:sp>
      <p:pic>
        <p:nvPicPr>
          <p:cNvPr id="15364" name="Picture 4" descr="How Spotify uses Machine Learning?">
            <a:extLst>
              <a:ext uri="{FF2B5EF4-FFF2-40B4-BE49-F238E27FC236}">
                <a16:creationId xmlns:a16="http://schemas.microsoft.com/office/drawing/2014/main" id="{2355E8A0-0C0A-4930-A493-19A7BACB76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406" y="1529545"/>
            <a:ext cx="7461686" cy="447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406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Pekiştirmeli Öğrenme (</a:t>
            </a:r>
            <a:r>
              <a:rPr lang="tr-TR" dirty="0" err="1"/>
              <a:t>Reinforcement</a:t>
            </a:r>
            <a:r>
              <a:rPr lang="tr-TR" dirty="0"/>
              <a:t> Learning - RL)</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4723663" cy="4093037"/>
          </a:xfrm>
          <a:prstGeom prst="rect">
            <a:avLst/>
          </a:prstGeom>
        </p:spPr>
        <p:txBody>
          <a:bodyPr vert="horz" lIns="91440" tIns="45720" rIns="91440" bIns="45720" rtlCol="0">
            <a:normAutofit lnSpcReduction="1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dirty="0"/>
              <a:t>Pekiştirmeli öğrenme (</a:t>
            </a:r>
            <a:r>
              <a:rPr lang="tr-TR" dirty="0" err="1"/>
              <a:t>Reinforcement</a:t>
            </a:r>
            <a:r>
              <a:rPr lang="tr-TR" dirty="0"/>
              <a:t> Learning), bir ajanın (yani karar verici birim), </a:t>
            </a:r>
            <a:r>
              <a:rPr lang="tr-TR" b="1" dirty="0"/>
              <a:t>bir ortam (</a:t>
            </a:r>
            <a:r>
              <a:rPr lang="tr-TR" b="1" dirty="0" err="1"/>
              <a:t>environment</a:t>
            </a:r>
            <a:r>
              <a:rPr lang="tr-TR" b="1" dirty="0"/>
              <a:t>) içinde belirli bir hedefe ulaşmak için aldığı aksiyonlar (eylemler)</a:t>
            </a:r>
            <a:r>
              <a:rPr lang="tr-TR" dirty="0"/>
              <a:t> sonucunda aldığı </a:t>
            </a:r>
            <a:r>
              <a:rPr lang="tr-TR" b="1" dirty="0"/>
              <a:t>ödül (</a:t>
            </a:r>
            <a:r>
              <a:rPr lang="tr-TR" b="1" dirty="0" err="1"/>
              <a:t>reward</a:t>
            </a:r>
            <a:r>
              <a:rPr lang="tr-TR" b="1" dirty="0"/>
              <a:t>)</a:t>
            </a:r>
            <a:r>
              <a:rPr lang="tr-TR" dirty="0"/>
              <a:t> ya da </a:t>
            </a:r>
            <a:r>
              <a:rPr lang="tr-TR" b="1" dirty="0"/>
              <a:t>ceza (</a:t>
            </a:r>
            <a:r>
              <a:rPr lang="tr-TR" b="1" dirty="0" err="1"/>
              <a:t>penalty</a:t>
            </a:r>
            <a:r>
              <a:rPr lang="tr-TR" b="1" dirty="0"/>
              <a:t>)</a:t>
            </a:r>
            <a:r>
              <a:rPr lang="tr-TR" dirty="0"/>
              <a:t> üzerinden </a:t>
            </a:r>
            <a:r>
              <a:rPr lang="tr-TR" b="1" dirty="0"/>
              <a:t>öğrenmesini sağlayan</a:t>
            </a:r>
            <a:r>
              <a:rPr lang="tr-TR" dirty="0"/>
              <a:t> bir makine öğrenmesi yöntemidir.</a:t>
            </a:r>
          </a:p>
          <a:p>
            <a:pPr algn="just">
              <a:lnSpc>
                <a:spcPct val="150000"/>
              </a:lnSpc>
            </a:pPr>
            <a:r>
              <a:rPr lang="tr-TR" dirty="0"/>
              <a:t>Yani RL, "öğrenmenin deneme-yanılma yoluyla gerçekleştiği" bir süreçtir.</a:t>
            </a:r>
          </a:p>
        </p:txBody>
      </p:sp>
      <p:pic>
        <p:nvPicPr>
          <p:cNvPr id="1026" name="Picture 2" descr="The principles of reinforcement learning. Reinforcement learning... |  Download Scientific Diagram">
            <a:extLst>
              <a:ext uri="{FF2B5EF4-FFF2-40B4-BE49-F238E27FC236}">
                <a16:creationId xmlns:a16="http://schemas.microsoft.com/office/drawing/2014/main" id="{3FA042E5-AA00-474F-904E-BF3D81360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624" y="1691703"/>
            <a:ext cx="6715376" cy="421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355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Pekiştirmeli Öğrenme (</a:t>
            </a:r>
            <a:r>
              <a:rPr lang="tr-TR" dirty="0" err="1"/>
              <a:t>Reinforcement</a:t>
            </a:r>
            <a:r>
              <a:rPr lang="tr-TR" dirty="0"/>
              <a:t> Learning - RL)</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11168851"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tr-TR" dirty="0"/>
              <a:t>🎮 Temel Bileşenler:</a:t>
            </a:r>
          </a:p>
        </p:txBody>
      </p:sp>
      <p:graphicFrame>
        <p:nvGraphicFramePr>
          <p:cNvPr id="7" name="Tablo 6">
            <a:extLst>
              <a:ext uri="{FF2B5EF4-FFF2-40B4-BE49-F238E27FC236}">
                <a16:creationId xmlns:a16="http://schemas.microsoft.com/office/drawing/2014/main" id="{4CBB0206-52DF-4032-95E9-DF8F9BA70B45}"/>
              </a:ext>
            </a:extLst>
          </p:cNvPr>
          <p:cNvGraphicFramePr>
            <a:graphicFrameLocks noGrp="1"/>
          </p:cNvGraphicFramePr>
          <p:nvPr>
            <p:extLst>
              <p:ext uri="{D42A27DB-BD31-4B8C-83A1-F6EECF244321}">
                <p14:modId xmlns:p14="http://schemas.microsoft.com/office/powerpoint/2010/main" val="81533741"/>
              </p:ext>
            </p:extLst>
          </p:nvPr>
        </p:nvGraphicFramePr>
        <p:xfrm>
          <a:off x="838200" y="2309654"/>
          <a:ext cx="10515600" cy="2560320"/>
        </p:xfrm>
        <a:graphic>
          <a:graphicData uri="http://schemas.openxmlformats.org/drawingml/2006/table">
            <a:tbl>
              <a:tblPr>
                <a:tableStyleId>{0505E3EF-67EA-436B-97B2-0124C06EBD24}</a:tableStyleId>
              </a:tblPr>
              <a:tblGrid>
                <a:gridCol w="2775012">
                  <a:extLst>
                    <a:ext uri="{9D8B030D-6E8A-4147-A177-3AD203B41FA5}">
                      <a16:colId xmlns:a16="http://schemas.microsoft.com/office/drawing/2014/main" val="2856294642"/>
                    </a:ext>
                  </a:extLst>
                </a:gridCol>
                <a:gridCol w="7740588">
                  <a:extLst>
                    <a:ext uri="{9D8B030D-6E8A-4147-A177-3AD203B41FA5}">
                      <a16:colId xmlns:a16="http://schemas.microsoft.com/office/drawing/2014/main" val="4160925675"/>
                    </a:ext>
                  </a:extLst>
                </a:gridCol>
              </a:tblGrid>
              <a:tr h="0">
                <a:tc>
                  <a:txBody>
                    <a:bodyPr/>
                    <a:lstStyle/>
                    <a:p>
                      <a:r>
                        <a:rPr lang="tr-TR" dirty="0">
                          <a:solidFill>
                            <a:schemeClr val="bg1"/>
                          </a:solidFill>
                        </a:rPr>
                        <a:t>Kavram</a:t>
                      </a:r>
                    </a:p>
                  </a:txBody>
                  <a:tcPr anchor="ctr">
                    <a:solidFill>
                      <a:srgbClr val="3A2666"/>
                    </a:solidFill>
                  </a:tcPr>
                </a:tc>
                <a:tc>
                  <a:txBody>
                    <a:bodyPr/>
                    <a:lstStyle/>
                    <a:p>
                      <a:r>
                        <a:rPr lang="tr-TR" dirty="0">
                          <a:solidFill>
                            <a:schemeClr val="bg1"/>
                          </a:solidFill>
                        </a:rPr>
                        <a:t>Açıklama</a:t>
                      </a:r>
                    </a:p>
                  </a:txBody>
                  <a:tcPr anchor="ctr">
                    <a:solidFill>
                      <a:srgbClr val="3A2666"/>
                    </a:solidFill>
                  </a:tcPr>
                </a:tc>
                <a:extLst>
                  <a:ext uri="{0D108BD9-81ED-4DB2-BD59-A6C34878D82A}">
                    <a16:rowId xmlns:a16="http://schemas.microsoft.com/office/drawing/2014/main" val="2518567893"/>
                  </a:ext>
                </a:extLst>
              </a:tr>
              <a:tr h="0">
                <a:tc>
                  <a:txBody>
                    <a:bodyPr/>
                    <a:lstStyle/>
                    <a:p>
                      <a:r>
                        <a:rPr lang="tr-TR"/>
                        <a:t>Ajan (Agent)</a:t>
                      </a:r>
                    </a:p>
                  </a:txBody>
                  <a:tcPr anchor="ctr"/>
                </a:tc>
                <a:tc>
                  <a:txBody>
                    <a:bodyPr/>
                    <a:lstStyle/>
                    <a:p>
                      <a:r>
                        <a:rPr lang="tr-TR"/>
                        <a:t>Karar veren, aksiyonları seçen yapay zeka (örnek: otonom araba)</a:t>
                      </a:r>
                    </a:p>
                  </a:txBody>
                  <a:tcPr anchor="ctr"/>
                </a:tc>
                <a:extLst>
                  <a:ext uri="{0D108BD9-81ED-4DB2-BD59-A6C34878D82A}">
                    <a16:rowId xmlns:a16="http://schemas.microsoft.com/office/drawing/2014/main" val="3455185557"/>
                  </a:ext>
                </a:extLst>
              </a:tr>
              <a:tr h="0">
                <a:tc>
                  <a:txBody>
                    <a:bodyPr/>
                    <a:lstStyle/>
                    <a:p>
                      <a:r>
                        <a:rPr lang="tr-TR"/>
                        <a:t>Ortam (Environment)</a:t>
                      </a:r>
                    </a:p>
                  </a:txBody>
                  <a:tcPr anchor="ctr"/>
                </a:tc>
                <a:tc>
                  <a:txBody>
                    <a:bodyPr/>
                    <a:lstStyle/>
                    <a:p>
                      <a:r>
                        <a:rPr lang="tr-TR"/>
                        <a:t>Ajanın içinde bulunduğu dünya (örnek: trafik sistemi)</a:t>
                      </a:r>
                    </a:p>
                  </a:txBody>
                  <a:tcPr anchor="ctr"/>
                </a:tc>
                <a:extLst>
                  <a:ext uri="{0D108BD9-81ED-4DB2-BD59-A6C34878D82A}">
                    <a16:rowId xmlns:a16="http://schemas.microsoft.com/office/drawing/2014/main" val="2460171899"/>
                  </a:ext>
                </a:extLst>
              </a:tr>
              <a:tr h="0">
                <a:tc>
                  <a:txBody>
                    <a:bodyPr/>
                    <a:lstStyle/>
                    <a:p>
                      <a:r>
                        <a:rPr lang="tr-TR"/>
                        <a:t>Durum (State)</a:t>
                      </a:r>
                    </a:p>
                  </a:txBody>
                  <a:tcPr anchor="ctr"/>
                </a:tc>
                <a:tc>
                  <a:txBody>
                    <a:bodyPr/>
                    <a:lstStyle/>
                    <a:p>
                      <a:r>
                        <a:rPr lang="tr-TR"/>
                        <a:t>Ajanın her anki gözlemi (örnek: kırmızı ışıkta duruyor)</a:t>
                      </a:r>
                    </a:p>
                  </a:txBody>
                  <a:tcPr anchor="ctr"/>
                </a:tc>
                <a:extLst>
                  <a:ext uri="{0D108BD9-81ED-4DB2-BD59-A6C34878D82A}">
                    <a16:rowId xmlns:a16="http://schemas.microsoft.com/office/drawing/2014/main" val="3217260771"/>
                  </a:ext>
                </a:extLst>
              </a:tr>
              <a:tr h="0">
                <a:tc>
                  <a:txBody>
                    <a:bodyPr/>
                    <a:lstStyle/>
                    <a:p>
                      <a:r>
                        <a:rPr lang="tr-TR"/>
                        <a:t>Eylem (Action)</a:t>
                      </a:r>
                    </a:p>
                  </a:txBody>
                  <a:tcPr anchor="ctr"/>
                </a:tc>
                <a:tc>
                  <a:txBody>
                    <a:bodyPr/>
                    <a:lstStyle/>
                    <a:p>
                      <a:r>
                        <a:rPr lang="tr-TR"/>
                        <a:t>Ajanın yaptığı hareket (örnek: fren yapmak)</a:t>
                      </a:r>
                    </a:p>
                  </a:txBody>
                  <a:tcPr anchor="ctr"/>
                </a:tc>
                <a:extLst>
                  <a:ext uri="{0D108BD9-81ED-4DB2-BD59-A6C34878D82A}">
                    <a16:rowId xmlns:a16="http://schemas.microsoft.com/office/drawing/2014/main" val="4054619163"/>
                  </a:ext>
                </a:extLst>
              </a:tr>
              <a:tr h="0">
                <a:tc>
                  <a:txBody>
                    <a:bodyPr/>
                    <a:lstStyle/>
                    <a:p>
                      <a:r>
                        <a:rPr lang="tr-TR"/>
                        <a:t>Ödül (Reward)</a:t>
                      </a:r>
                    </a:p>
                  </a:txBody>
                  <a:tcPr anchor="ctr"/>
                </a:tc>
                <a:tc>
                  <a:txBody>
                    <a:bodyPr/>
                    <a:lstStyle/>
                    <a:p>
                      <a:r>
                        <a:rPr lang="tr-TR"/>
                        <a:t>Eylemin doğruluğuna göre verilen puan (örnek: doğru davranışa +1)</a:t>
                      </a:r>
                    </a:p>
                  </a:txBody>
                  <a:tcPr anchor="ctr"/>
                </a:tc>
                <a:extLst>
                  <a:ext uri="{0D108BD9-81ED-4DB2-BD59-A6C34878D82A}">
                    <a16:rowId xmlns:a16="http://schemas.microsoft.com/office/drawing/2014/main" val="3148436812"/>
                  </a:ext>
                </a:extLst>
              </a:tr>
              <a:tr h="0">
                <a:tc>
                  <a:txBody>
                    <a:bodyPr/>
                    <a:lstStyle/>
                    <a:p>
                      <a:r>
                        <a:rPr lang="tr-TR"/>
                        <a:t>Politika (Policy)</a:t>
                      </a:r>
                    </a:p>
                  </a:txBody>
                  <a:tcPr anchor="ctr"/>
                </a:tc>
                <a:tc>
                  <a:txBody>
                    <a:bodyPr/>
                    <a:lstStyle/>
                    <a:p>
                      <a:r>
                        <a:rPr lang="tr-TR" dirty="0"/>
                        <a:t>Ajanın hangi durumlarda ne yapacağını belirleyen strateji</a:t>
                      </a:r>
                    </a:p>
                  </a:txBody>
                  <a:tcPr anchor="ctr"/>
                </a:tc>
                <a:extLst>
                  <a:ext uri="{0D108BD9-81ED-4DB2-BD59-A6C34878D82A}">
                    <a16:rowId xmlns:a16="http://schemas.microsoft.com/office/drawing/2014/main" val="3626286607"/>
                  </a:ext>
                </a:extLst>
              </a:tr>
            </a:tbl>
          </a:graphicData>
        </a:graphic>
      </p:graphicFrame>
    </p:spTree>
    <p:extLst>
      <p:ext uri="{BB962C8B-B14F-4D97-AF65-F5344CB8AC3E}">
        <p14:creationId xmlns:p14="http://schemas.microsoft.com/office/powerpoint/2010/main" val="87320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Pekiştirmeli Öğrenme (</a:t>
            </a:r>
            <a:r>
              <a:rPr lang="tr-TR" dirty="0" err="1"/>
              <a:t>Reinforcement</a:t>
            </a:r>
            <a:r>
              <a:rPr lang="tr-TR" dirty="0"/>
              <a:t> Learning - RL)</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9875" y="1754603"/>
            <a:ext cx="11168851" cy="4093037"/>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tr-TR" b="1" dirty="0"/>
              <a:t>Pekiştirmeli Öğrenme Türleri</a:t>
            </a:r>
          </a:p>
          <a:p>
            <a:pPr marL="0" indent="0" algn="just">
              <a:lnSpc>
                <a:spcPct val="150000"/>
              </a:lnSpc>
              <a:buNone/>
            </a:pPr>
            <a:endParaRPr lang="tr-TR" dirty="0"/>
          </a:p>
        </p:txBody>
      </p:sp>
      <p:graphicFrame>
        <p:nvGraphicFramePr>
          <p:cNvPr id="2" name="Tablo 1">
            <a:extLst>
              <a:ext uri="{FF2B5EF4-FFF2-40B4-BE49-F238E27FC236}">
                <a16:creationId xmlns:a16="http://schemas.microsoft.com/office/drawing/2014/main" id="{60364FE4-33CE-4E0F-BBCF-F6A7D7C0830C}"/>
              </a:ext>
            </a:extLst>
          </p:cNvPr>
          <p:cNvGraphicFramePr>
            <a:graphicFrameLocks noGrp="1"/>
          </p:cNvGraphicFramePr>
          <p:nvPr>
            <p:extLst>
              <p:ext uri="{D42A27DB-BD31-4B8C-83A1-F6EECF244321}">
                <p14:modId xmlns:p14="http://schemas.microsoft.com/office/powerpoint/2010/main" val="209026897"/>
              </p:ext>
            </p:extLst>
          </p:nvPr>
        </p:nvGraphicFramePr>
        <p:xfrm>
          <a:off x="1428561" y="2550682"/>
          <a:ext cx="10680579" cy="2194560"/>
        </p:xfrm>
        <a:graphic>
          <a:graphicData uri="http://schemas.openxmlformats.org/drawingml/2006/table">
            <a:tbl>
              <a:tblPr>
                <a:tableStyleId>{C4B1156A-380E-4F78-BDF5-A606A8083BF9}</a:tableStyleId>
              </a:tblPr>
              <a:tblGrid>
                <a:gridCol w="2113629">
                  <a:extLst>
                    <a:ext uri="{9D8B030D-6E8A-4147-A177-3AD203B41FA5}">
                      <a16:colId xmlns:a16="http://schemas.microsoft.com/office/drawing/2014/main" val="883411703"/>
                    </a:ext>
                  </a:extLst>
                </a:gridCol>
                <a:gridCol w="2725445">
                  <a:extLst>
                    <a:ext uri="{9D8B030D-6E8A-4147-A177-3AD203B41FA5}">
                      <a16:colId xmlns:a16="http://schemas.microsoft.com/office/drawing/2014/main" val="3928270914"/>
                    </a:ext>
                  </a:extLst>
                </a:gridCol>
                <a:gridCol w="5841505">
                  <a:extLst>
                    <a:ext uri="{9D8B030D-6E8A-4147-A177-3AD203B41FA5}">
                      <a16:colId xmlns:a16="http://schemas.microsoft.com/office/drawing/2014/main" val="1933657056"/>
                    </a:ext>
                  </a:extLst>
                </a:gridCol>
              </a:tblGrid>
              <a:tr h="0">
                <a:tc>
                  <a:txBody>
                    <a:bodyPr/>
                    <a:lstStyle/>
                    <a:p>
                      <a:r>
                        <a:rPr lang="tr-TR" dirty="0">
                          <a:solidFill>
                            <a:schemeClr val="bg1"/>
                          </a:solidFill>
                        </a:rPr>
                        <a:t>Tür</a:t>
                      </a:r>
                    </a:p>
                  </a:txBody>
                  <a:tcPr anchor="ctr">
                    <a:solidFill>
                      <a:srgbClr val="3A2666"/>
                    </a:solidFill>
                  </a:tcPr>
                </a:tc>
                <a:tc>
                  <a:txBody>
                    <a:bodyPr/>
                    <a:lstStyle/>
                    <a:p>
                      <a:r>
                        <a:rPr lang="tr-TR">
                          <a:solidFill>
                            <a:schemeClr val="bg1"/>
                          </a:solidFill>
                        </a:rPr>
                        <a:t>Öğrenilen Ne?</a:t>
                      </a:r>
                    </a:p>
                  </a:txBody>
                  <a:tcPr anchor="ctr">
                    <a:solidFill>
                      <a:srgbClr val="3A2666"/>
                    </a:solidFill>
                  </a:tcPr>
                </a:tc>
                <a:tc>
                  <a:txBody>
                    <a:bodyPr/>
                    <a:lstStyle/>
                    <a:p>
                      <a:r>
                        <a:rPr lang="tr-TR" dirty="0">
                          <a:solidFill>
                            <a:schemeClr val="bg1"/>
                          </a:solidFill>
                        </a:rPr>
                        <a:t>Özellikler</a:t>
                      </a:r>
                    </a:p>
                  </a:txBody>
                  <a:tcPr anchor="ctr">
                    <a:solidFill>
                      <a:srgbClr val="3A2666"/>
                    </a:solidFill>
                  </a:tcPr>
                </a:tc>
                <a:extLst>
                  <a:ext uri="{0D108BD9-81ED-4DB2-BD59-A6C34878D82A}">
                    <a16:rowId xmlns:a16="http://schemas.microsoft.com/office/drawing/2014/main" val="3586637287"/>
                  </a:ext>
                </a:extLst>
              </a:tr>
              <a:tr h="0">
                <a:tc>
                  <a:txBody>
                    <a:bodyPr/>
                    <a:lstStyle/>
                    <a:p>
                      <a:r>
                        <a:rPr lang="tr-TR"/>
                        <a:t>Değer-Tabanlı</a:t>
                      </a:r>
                    </a:p>
                  </a:txBody>
                  <a:tcPr anchor="ctr"/>
                </a:tc>
                <a:tc>
                  <a:txBody>
                    <a:bodyPr/>
                    <a:lstStyle/>
                    <a:p>
                      <a:r>
                        <a:rPr lang="tr-TR"/>
                        <a:t>Q-değerleri</a:t>
                      </a:r>
                    </a:p>
                  </a:txBody>
                  <a:tcPr anchor="ctr"/>
                </a:tc>
                <a:tc>
                  <a:txBody>
                    <a:bodyPr/>
                    <a:lstStyle/>
                    <a:p>
                      <a:r>
                        <a:rPr lang="tr-TR"/>
                        <a:t>En iyi eylemi bulmak için değerler öğrenilir</a:t>
                      </a:r>
                    </a:p>
                  </a:txBody>
                  <a:tcPr anchor="ctr"/>
                </a:tc>
                <a:extLst>
                  <a:ext uri="{0D108BD9-81ED-4DB2-BD59-A6C34878D82A}">
                    <a16:rowId xmlns:a16="http://schemas.microsoft.com/office/drawing/2014/main" val="608448800"/>
                  </a:ext>
                </a:extLst>
              </a:tr>
              <a:tr h="0">
                <a:tc>
                  <a:txBody>
                    <a:bodyPr/>
                    <a:lstStyle/>
                    <a:p>
                      <a:r>
                        <a:rPr lang="tr-TR"/>
                        <a:t>Politika-Tabanlı</a:t>
                      </a:r>
                    </a:p>
                  </a:txBody>
                  <a:tcPr anchor="ctr"/>
                </a:tc>
                <a:tc>
                  <a:txBody>
                    <a:bodyPr/>
                    <a:lstStyle/>
                    <a:p>
                      <a:r>
                        <a:rPr lang="tr-TR"/>
                        <a:t>Politika (</a:t>
                      </a:r>
                      <a:r>
                        <a:rPr lang="el-GR"/>
                        <a:t>π)</a:t>
                      </a:r>
                    </a:p>
                  </a:txBody>
                  <a:tcPr anchor="ctr"/>
                </a:tc>
                <a:tc>
                  <a:txBody>
                    <a:bodyPr/>
                    <a:lstStyle/>
                    <a:p>
                      <a:r>
                        <a:rPr lang="tr-TR"/>
                        <a:t>Doğrudan karar stratejisi öğrenilir</a:t>
                      </a:r>
                    </a:p>
                  </a:txBody>
                  <a:tcPr anchor="ctr"/>
                </a:tc>
                <a:extLst>
                  <a:ext uri="{0D108BD9-81ED-4DB2-BD59-A6C34878D82A}">
                    <a16:rowId xmlns:a16="http://schemas.microsoft.com/office/drawing/2014/main" val="1496484587"/>
                  </a:ext>
                </a:extLst>
              </a:tr>
              <a:tr h="0">
                <a:tc>
                  <a:txBody>
                    <a:bodyPr/>
                    <a:lstStyle/>
                    <a:p>
                      <a:r>
                        <a:rPr lang="tr-TR"/>
                        <a:t>Actor-Critic</a:t>
                      </a:r>
                    </a:p>
                  </a:txBody>
                  <a:tcPr anchor="ctr"/>
                </a:tc>
                <a:tc>
                  <a:txBody>
                    <a:bodyPr/>
                    <a:lstStyle/>
                    <a:p>
                      <a:r>
                        <a:rPr lang="tr-TR"/>
                        <a:t>Politika + Değer</a:t>
                      </a:r>
                    </a:p>
                  </a:txBody>
                  <a:tcPr anchor="ctr"/>
                </a:tc>
                <a:tc>
                  <a:txBody>
                    <a:bodyPr/>
                    <a:lstStyle/>
                    <a:p>
                      <a:r>
                        <a:rPr lang="es-ES"/>
                        <a:t>Karma yöntem; hızlı ve stabil</a:t>
                      </a:r>
                    </a:p>
                  </a:txBody>
                  <a:tcPr anchor="ctr"/>
                </a:tc>
                <a:extLst>
                  <a:ext uri="{0D108BD9-81ED-4DB2-BD59-A6C34878D82A}">
                    <a16:rowId xmlns:a16="http://schemas.microsoft.com/office/drawing/2014/main" val="3829526440"/>
                  </a:ext>
                </a:extLst>
              </a:tr>
              <a:tr h="0">
                <a:tc>
                  <a:txBody>
                    <a:bodyPr/>
                    <a:lstStyle/>
                    <a:p>
                      <a:r>
                        <a:rPr lang="tr-TR"/>
                        <a:t>Model-Tabanlı</a:t>
                      </a:r>
                    </a:p>
                  </a:txBody>
                  <a:tcPr anchor="ctr"/>
                </a:tc>
                <a:tc>
                  <a:txBody>
                    <a:bodyPr/>
                    <a:lstStyle/>
                    <a:p>
                      <a:r>
                        <a:rPr lang="tr-TR"/>
                        <a:t>Ortamın modeli</a:t>
                      </a:r>
                    </a:p>
                  </a:txBody>
                  <a:tcPr anchor="ctr"/>
                </a:tc>
                <a:tc>
                  <a:txBody>
                    <a:bodyPr/>
                    <a:lstStyle/>
                    <a:p>
                      <a:r>
                        <a:rPr lang="tr-TR"/>
                        <a:t>Planlama ve öngörü yeteneği sağlar</a:t>
                      </a:r>
                    </a:p>
                  </a:txBody>
                  <a:tcPr anchor="ctr"/>
                </a:tc>
                <a:extLst>
                  <a:ext uri="{0D108BD9-81ED-4DB2-BD59-A6C34878D82A}">
                    <a16:rowId xmlns:a16="http://schemas.microsoft.com/office/drawing/2014/main" val="2764303411"/>
                  </a:ext>
                </a:extLst>
              </a:tr>
              <a:tr h="0">
                <a:tc>
                  <a:txBody>
                    <a:bodyPr/>
                    <a:lstStyle/>
                    <a:p>
                      <a:r>
                        <a:rPr lang="tr-TR"/>
                        <a:t>Model-Öğrenmesiz</a:t>
                      </a:r>
                    </a:p>
                  </a:txBody>
                  <a:tcPr anchor="ctr"/>
                </a:tc>
                <a:tc>
                  <a:txBody>
                    <a:bodyPr/>
                    <a:lstStyle/>
                    <a:p>
                      <a:r>
                        <a:rPr lang="tr-TR"/>
                        <a:t>Deneyimden öğrenme</a:t>
                      </a:r>
                    </a:p>
                  </a:txBody>
                  <a:tcPr anchor="ctr"/>
                </a:tc>
                <a:tc>
                  <a:txBody>
                    <a:bodyPr/>
                    <a:lstStyle/>
                    <a:p>
                      <a:r>
                        <a:rPr lang="tr-TR" dirty="0"/>
                        <a:t>Basit ama veri yoğun</a:t>
                      </a:r>
                    </a:p>
                  </a:txBody>
                  <a:tcPr anchor="ctr"/>
                </a:tc>
                <a:extLst>
                  <a:ext uri="{0D108BD9-81ED-4DB2-BD59-A6C34878D82A}">
                    <a16:rowId xmlns:a16="http://schemas.microsoft.com/office/drawing/2014/main" val="2413052842"/>
                  </a:ext>
                </a:extLst>
              </a:tr>
            </a:tbl>
          </a:graphicData>
        </a:graphic>
      </p:graphicFrame>
    </p:spTree>
    <p:extLst>
      <p:ext uri="{BB962C8B-B14F-4D97-AF65-F5344CB8AC3E}">
        <p14:creationId xmlns:p14="http://schemas.microsoft.com/office/powerpoint/2010/main" val="39399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Pekiştirmeli Öğrenme (</a:t>
            </a:r>
            <a:r>
              <a:rPr lang="tr-TR" dirty="0" err="1"/>
              <a:t>Reinforcement</a:t>
            </a:r>
            <a:r>
              <a:rPr lang="tr-TR" dirty="0"/>
              <a:t> Learning - RL)</a:t>
            </a:r>
          </a:p>
        </p:txBody>
      </p:sp>
      <p:sp>
        <p:nvSpPr>
          <p:cNvPr id="8" name="İçerik Yer Tutucusu 2">
            <a:extLst>
              <a:ext uri="{FF2B5EF4-FFF2-40B4-BE49-F238E27FC236}">
                <a16:creationId xmlns:a16="http://schemas.microsoft.com/office/drawing/2014/main" id="{0D76A828-F566-4127-B82C-A86FF1A74632}"/>
              </a:ext>
            </a:extLst>
          </p:cNvPr>
          <p:cNvSpPr txBox="1">
            <a:spLocks/>
          </p:cNvSpPr>
          <p:nvPr/>
        </p:nvSpPr>
        <p:spPr>
          <a:xfrm>
            <a:off x="380731" y="1639273"/>
            <a:ext cx="8251205" cy="4318095"/>
          </a:xfrm>
          <a:prstGeom prst="rect">
            <a:avLst/>
          </a:prstGeom>
        </p:spPr>
        <p:txBody>
          <a:bodyPr vert="horz" lIns="91440" tIns="45720" rIns="91440" bIns="45720" rtlCol="0">
            <a:normAutofit fontScale="77500" lnSpcReduction="2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300" b="1" dirty="0"/>
              <a:t>♟️ 1. Oyunlar (</a:t>
            </a:r>
            <a:r>
              <a:rPr lang="tr-TR" sz="2300" b="1" dirty="0" err="1"/>
              <a:t>AlphaGo</a:t>
            </a:r>
            <a:r>
              <a:rPr lang="tr-TR" sz="2300" b="1" dirty="0"/>
              <a:t>, Satranç, Atari)</a:t>
            </a:r>
          </a:p>
          <a:p>
            <a:r>
              <a:rPr lang="tr-TR" sz="2300" dirty="0"/>
              <a:t>Ajan: Oyuncu</a:t>
            </a:r>
          </a:p>
          <a:p>
            <a:r>
              <a:rPr lang="tr-TR" sz="2300" dirty="0"/>
              <a:t>Ortam: Oyun tahtası</a:t>
            </a:r>
          </a:p>
          <a:p>
            <a:r>
              <a:rPr lang="tr-TR" sz="2300" dirty="0"/>
              <a:t>Amaç: Kazanmak</a:t>
            </a:r>
          </a:p>
          <a:p>
            <a:r>
              <a:rPr lang="tr-TR" sz="2300" dirty="0"/>
              <a:t>Ödül: Her galibiyet = +1; yenilgi = -1</a:t>
            </a:r>
          </a:p>
          <a:p>
            <a:r>
              <a:rPr lang="tr-TR" sz="2300" dirty="0" err="1"/>
              <a:t>AlphaGo</a:t>
            </a:r>
            <a:r>
              <a:rPr lang="tr-TR" sz="2300" dirty="0"/>
              <a:t>, insanüstü performansla </a:t>
            </a:r>
            <a:r>
              <a:rPr lang="tr-TR" sz="2300" dirty="0" err="1"/>
              <a:t>Go</a:t>
            </a:r>
            <a:r>
              <a:rPr lang="tr-TR" sz="2300" dirty="0"/>
              <a:t> oyununda dünya şampiyonunu yendi (</a:t>
            </a:r>
            <a:r>
              <a:rPr lang="tr-TR" sz="2300" dirty="0" err="1"/>
              <a:t>DeepMind</a:t>
            </a:r>
            <a:r>
              <a:rPr lang="tr-TR" sz="2300" dirty="0"/>
              <a:t>, 2016)</a:t>
            </a:r>
          </a:p>
          <a:p>
            <a:endParaRPr lang="tr-TR" sz="2300" dirty="0"/>
          </a:p>
          <a:p>
            <a:pPr marL="0" indent="0">
              <a:buNone/>
            </a:pPr>
            <a:r>
              <a:rPr lang="tr-TR" sz="2300" b="1" dirty="0"/>
              <a:t>🚗 2. Otonom Araçlar</a:t>
            </a:r>
          </a:p>
          <a:p>
            <a:r>
              <a:rPr lang="tr-TR" sz="2300" dirty="0"/>
              <a:t>Ajan: Sürücüsüz araba yazılımı</a:t>
            </a:r>
          </a:p>
          <a:p>
            <a:r>
              <a:rPr lang="tr-TR" sz="2300" dirty="0"/>
              <a:t>Ortam: Trafik, yol koşulları</a:t>
            </a:r>
          </a:p>
          <a:p>
            <a:r>
              <a:rPr lang="tr-TR" sz="2300" dirty="0"/>
              <a:t>Durum: Kırmızı ışık, yayalar, trafik levhaları</a:t>
            </a:r>
          </a:p>
          <a:p>
            <a:r>
              <a:rPr lang="tr-TR" sz="2300" dirty="0"/>
              <a:t>Eylem: Hızlan, fren yap, dur</a:t>
            </a:r>
          </a:p>
          <a:p>
            <a:r>
              <a:rPr lang="tr-TR" sz="2300" dirty="0"/>
              <a:t>Ödül: Güvenli ve hatasız sürüş (örnek: kaza yapmamak)</a:t>
            </a:r>
          </a:p>
          <a:p>
            <a:endParaRPr lang="tr-TR" sz="1600" dirty="0"/>
          </a:p>
          <a:p>
            <a:pPr marL="0" indent="0" algn="just">
              <a:lnSpc>
                <a:spcPct val="150000"/>
              </a:lnSpc>
              <a:buNone/>
            </a:pPr>
            <a:endParaRPr lang="tr-TR" sz="1600" dirty="0"/>
          </a:p>
        </p:txBody>
      </p:sp>
      <p:pic>
        <p:nvPicPr>
          <p:cNvPr id="4098" name="Picture 2" descr="柯潔輸得不冤枉，Master 版AlphaGo 進步神速可讓李世乭版3 子| TechNews 科技新報">
            <a:extLst>
              <a:ext uri="{FF2B5EF4-FFF2-40B4-BE49-F238E27FC236}">
                <a16:creationId xmlns:a16="http://schemas.microsoft.com/office/drawing/2014/main" id="{8F095A1E-2161-431B-981E-B3B30346F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575" y="1639273"/>
            <a:ext cx="3392694" cy="1918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Autonomous Vehicles for Today and for the Future - IEEE Innovation at Work">
            <a:extLst>
              <a:ext uri="{FF2B5EF4-FFF2-40B4-BE49-F238E27FC236}">
                <a16:creationId xmlns:a16="http://schemas.microsoft.com/office/drawing/2014/main" id="{D020CB76-B1EF-4156-8F94-FB3584340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6540" y="3647840"/>
            <a:ext cx="3392694" cy="2262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954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097280" y="2510117"/>
            <a:ext cx="10314432" cy="2330823"/>
          </a:xfrm>
        </p:spPr>
        <p:txBody>
          <a:bodyPr>
            <a:normAutofit fontScale="90000"/>
          </a:bodyPr>
          <a:lstStyle/>
          <a:p>
            <a:r>
              <a:rPr lang="tr-TR" dirty="0"/>
              <a:t>“Yapay Zeka Uygulamaları” dersine ait bu doküman, “Yapay Zeka Operatörlüğü” </a:t>
            </a:r>
            <a:r>
              <a:rPr lang="tr-TR" dirty="0" err="1"/>
              <a:t>Mikroyeterlilik</a:t>
            </a:r>
            <a:r>
              <a:rPr lang="tr-TR" dirty="0"/>
              <a:t> Programı kapsamında görev yapan eğitmenler tarafından hazırlanmıştır.</a:t>
            </a:r>
            <a:br>
              <a:rPr lang="tr-TR" dirty="0"/>
            </a:br>
            <a:br>
              <a:rPr lang="tr-TR" dirty="0"/>
            </a:br>
            <a:r>
              <a:rPr lang="tr-TR" b="1" dirty="0"/>
              <a:t>Yapay Zeka Operatörlüğü Program Koordinatörü</a:t>
            </a:r>
            <a:br>
              <a:rPr lang="tr-TR" dirty="0"/>
            </a:br>
            <a:r>
              <a:rPr lang="tr-TR" dirty="0"/>
              <a:t>Prof. Dr. İsmail KIRBAŞ</a:t>
            </a:r>
            <a:br>
              <a:rPr lang="tr-TR" dirty="0"/>
            </a:br>
            <a:br>
              <a:rPr lang="tr-TR" dirty="0"/>
            </a:br>
            <a:r>
              <a:rPr lang="tr-TR" b="1" dirty="0"/>
              <a:t>Eğitmenler</a:t>
            </a:r>
            <a:br>
              <a:rPr lang="tr-TR" dirty="0"/>
            </a:br>
            <a:r>
              <a:rPr lang="tr-TR" dirty="0"/>
              <a:t>Dr. </a:t>
            </a:r>
            <a:r>
              <a:rPr lang="tr-TR" dirty="0" err="1"/>
              <a:t>Öğr</a:t>
            </a:r>
            <a:r>
              <a:rPr lang="tr-TR" dirty="0"/>
              <a:t>. Üyesi Tülay TURAN - </a:t>
            </a:r>
            <a:r>
              <a:rPr lang="tr-TR" i="1" dirty="0"/>
              <a:t>Yapay Zeka Temelleri</a:t>
            </a:r>
            <a:br>
              <a:rPr lang="tr-TR" i="1" dirty="0"/>
            </a:br>
            <a:r>
              <a:rPr lang="tr-TR" dirty="0"/>
              <a:t>Dr. </a:t>
            </a:r>
            <a:r>
              <a:rPr lang="tr-TR" dirty="0" err="1"/>
              <a:t>Öğr</a:t>
            </a:r>
            <a:r>
              <a:rPr lang="tr-TR" dirty="0"/>
              <a:t>. Üyesi Ayhan ARISOY - </a:t>
            </a:r>
            <a:r>
              <a:rPr lang="tr-TR" i="1" dirty="0"/>
              <a:t>Üretken Yapay Zeka ve </a:t>
            </a:r>
            <a:r>
              <a:rPr lang="tr-TR" i="1" dirty="0" err="1"/>
              <a:t>Prompt</a:t>
            </a:r>
            <a:r>
              <a:rPr lang="tr-TR" i="1" dirty="0"/>
              <a:t> Mühendisliği</a:t>
            </a:r>
            <a:br>
              <a:rPr lang="tr-TR" i="1" dirty="0"/>
            </a:br>
            <a:r>
              <a:rPr lang="tr-TR" dirty="0"/>
              <a:t>Dr. </a:t>
            </a:r>
            <a:r>
              <a:rPr lang="tr-TR" dirty="0" err="1"/>
              <a:t>Öğr</a:t>
            </a:r>
            <a:r>
              <a:rPr lang="tr-TR" dirty="0"/>
              <a:t>. Üyesi İlhan UYSAL - </a:t>
            </a:r>
            <a:r>
              <a:rPr lang="tr-TR" i="1" dirty="0"/>
              <a:t>Yaratıcılık ve Yapay Zeka</a:t>
            </a:r>
            <a:br>
              <a:rPr lang="tr-TR" dirty="0"/>
            </a:br>
            <a:r>
              <a:rPr lang="tr-TR" dirty="0"/>
              <a:t>Dr. </a:t>
            </a:r>
            <a:r>
              <a:rPr lang="tr-TR" dirty="0" err="1"/>
              <a:t>Öğr</a:t>
            </a:r>
            <a:r>
              <a:rPr lang="tr-TR" dirty="0"/>
              <a:t>. Üyesi Tülay TURAN - </a:t>
            </a:r>
            <a:r>
              <a:rPr lang="tr-TR" i="1" dirty="0"/>
              <a:t>Yapay Zeka Etiği</a:t>
            </a:r>
            <a:br>
              <a:rPr lang="tr-TR" i="1" dirty="0"/>
            </a:br>
            <a:endParaRPr lang="tr-TR" dirty="0"/>
          </a:p>
        </p:txBody>
      </p:sp>
      <p:sp>
        <p:nvSpPr>
          <p:cNvPr id="8" name="Metin kutusu 7">
            <a:extLst>
              <a:ext uri="{FF2B5EF4-FFF2-40B4-BE49-F238E27FC236}">
                <a16:creationId xmlns:a16="http://schemas.microsoft.com/office/drawing/2014/main" id="{EDC2782D-BD13-4394-94FE-8F5BE6EA02F3}"/>
              </a:ext>
            </a:extLst>
          </p:cNvPr>
          <p:cNvSpPr txBox="1"/>
          <p:nvPr/>
        </p:nvSpPr>
        <p:spPr>
          <a:xfrm>
            <a:off x="1097280" y="655776"/>
            <a:ext cx="10314432" cy="400110"/>
          </a:xfrm>
          <a:prstGeom prst="rect">
            <a:avLst/>
          </a:prstGeom>
          <a:noFill/>
        </p:spPr>
        <p:txBody>
          <a:bodyPr wrap="square" rtlCol="0">
            <a:spAutoFit/>
          </a:bodyPr>
          <a:lstStyle/>
          <a:p>
            <a:pPr algn="ctr"/>
            <a:r>
              <a:rPr lang="tr-TR" sz="2000" b="1" dirty="0">
                <a:solidFill>
                  <a:schemeClr val="bg1"/>
                </a:solidFill>
                <a:latin typeface="Trebuchet MS" panose="020B0603020202020204" pitchFamily="34" charset="0"/>
              </a:rPr>
              <a:t>İÇERİK GELİŞTİRME KOMİSYONU</a:t>
            </a:r>
          </a:p>
        </p:txBody>
      </p:sp>
      <p:sp>
        <p:nvSpPr>
          <p:cNvPr id="9" name="Unvan 5">
            <a:extLst>
              <a:ext uri="{FF2B5EF4-FFF2-40B4-BE49-F238E27FC236}">
                <a16:creationId xmlns:a16="http://schemas.microsoft.com/office/drawing/2014/main" id="{3D7723AA-C1C3-4AD3-8272-AECA66728CD2}"/>
              </a:ext>
            </a:extLst>
          </p:cNvPr>
          <p:cNvSpPr txBox="1">
            <a:spLocks/>
          </p:cNvSpPr>
          <p:nvPr/>
        </p:nvSpPr>
        <p:spPr>
          <a:xfrm>
            <a:off x="9101667" y="4753422"/>
            <a:ext cx="2379132" cy="3838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1800" kern="1200">
                <a:solidFill>
                  <a:srgbClr val="002060"/>
                </a:solidFill>
                <a:latin typeface="Trebuchet MS" panose="020B0603020202020204" pitchFamily="34" charset="0"/>
                <a:ea typeface="+mj-ea"/>
                <a:cs typeface="+mj-cs"/>
              </a:defRPr>
            </a:lvl1pPr>
          </a:lstStyle>
          <a:p>
            <a:pPr algn="r"/>
            <a:r>
              <a:rPr lang="tr-TR" sz="1100" dirty="0"/>
              <a:t>Güncelleme Tarihi: 11 Eylül 2025</a:t>
            </a:r>
          </a:p>
        </p:txBody>
      </p:sp>
    </p:spTree>
    <p:extLst>
      <p:ext uri="{BB962C8B-B14F-4D97-AF65-F5344CB8AC3E}">
        <p14:creationId xmlns:p14="http://schemas.microsoft.com/office/powerpoint/2010/main" val="402575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Makine Öğrenmesi Nedir?</a:t>
            </a:r>
          </a:p>
        </p:txBody>
      </p:sp>
      <p:sp>
        <p:nvSpPr>
          <p:cNvPr id="9" name="İçerik Yer Tutucusu 8"/>
          <p:cNvSpPr>
            <a:spLocks noGrp="1"/>
          </p:cNvSpPr>
          <p:nvPr>
            <p:ph idx="1"/>
          </p:nvPr>
        </p:nvSpPr>
        <p:spPr>
          <a:xfrm>
            <a:off x="490450" y="1565055"/>
            <a:ext cx="5280035" cy="4161042"/>
          </a:xfrm>
        </p:spPr>
        <p:txBody>
          <a:bodyPr>
            <a:normAutofit/>
          </a:bodyPr>
          <a:lstStyle/>
          <a:p>
            <a:pPr marL="0" indent="0" algn="just">
              <a:lnSpc>
                <a:spcPct val="150000"/>
              </a:lnSpc>
              <a:buNone/>
            </a:pPr>
            <a:r>
              <a:rPr lang="tr-TR" dirty="0"/>
              <a:t>Makine öğrenmesi (Machine Learning – ML), bilgisayar sistemlerinin açıkça programlanmadan, geçmiş verilerden öğrenerek karar verme, tahmin yapma veya sınıflandırma gibi görevleri yerine getirmesini sağlayan bir yapay zeka alt dalıdır. Başka bir ifadeyle, bilgisayarlara veriler aracılığıyla tecrübe kazandırma ve bu tecrübeye dayalı olarak gelecekteki durumlara dair çıkarım yapma yeteneği kazandırma sürecidir.</a:t>
            </a:r>
          </a:p>
          <a:p>
            <a:pPr marL="0" indent="0" algn="just">
              <a:lnSpc>
                <a:spcPct val="150000"/>
              </a:lnSpc>
              <a:buNone/>
            </a:pPr>
            <a:endParaRPr lang="tr-TR" dirty="0"/>
          </a:p>
          <a:p>
            <a:pPr marL="0" indent="0" algn="just">
              <a:lnSpc>
                <a:spcPct val="150000"/>
              </a:lnSpc>
              <a:buNone/>
            </a:pPr>
            <a:endParaRPr lang="tr-TR" dirty="0"/>
          </a:p>
        </p:txBody>
      </p:sp>
      <p:pic>
        <p:nvPicPr>
          <p:cNvPr id="2050" name="Picture 2" descr="Introduction to Machine Learning. Machine learning is an application of… |  by Azad Singh | Medium">
            <a:extLst>
              <a:ext uri="{FF2B5EF4-FFF2-40B4-BE49-F238E27FC236}">
                <a16:creationId xmlns:a16="http://schemas.microsoft.com/office/drawing/2014/main" id="{A7F5EEAC-EC90-4E14-9B6A-940A99900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824" y="1565055"/>
            <a:ext cx="5966059" cy="390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1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Makine Öğrenmesi Nedir?</a:t>
            </a:r>
          </a:p>
        </p:txBody>
      </p:sp>
      <p:sp>
        <p:nvSpPr>
          <p:cNvPr id="9" name="İçerik Yer Tutucusu 8"/>
          <p:cNvSpPr>
            <a:spLocks noGrp="1"/>
          </p:cNvSpPr>
          <p:nvPr>
            <p:ph idx="1"/>
          </p:nvPr>
        </p:nvSpPr>
        <p:spPr/>
        <p:txBody>
          <a:bodyPr/>
          <a:lstStyle/>
          <a:p>
            <a:pPr marL="0" indent="0" algn="just">
              <a:lnSpc>
                <a:spcPct val="150000"/>
              </a:lnSpc>
              <a:buNone/>
            </a:pPr>
            <a:r>
              <a:rPr lang="tr-TR" dirty="0"/>
              <a:t>Makine öğrenmesini daha iyi anlamak için klasik programlama ile farkını kıyaslayalım:</a:t>
            </a:r>
          </a:p>
        </p:txBody>
      </p:sp>
      <p:graphicFrame>
        <p:nvGraphicFramePr>
          <p:cNvPr id="4" name="Tablo 3">
            <a:extLst>
              <a:ext uri="{FF2B5EF4-FFF2-40B4-BE49-F238E27FC236}">
                <a16:creationId xmlns:a16="http://schemas.microsoft.com/office/drawing/2014/main" id="{97AED38E-2670-4279-AABE-1116771A149A}"/>
              </a:ext>
            </a:extLst>
          </p:cNvPr>
          <p:cNvGraphicFramePr>
            <a:graphicFrameLocks noGrp="1"/>
          </p:cNvGraphicFramePr>
          <p:nvPr>
            <p:extLst>
              <p:ext uri="{D42A27DB-BD31-4B8C-83A1-F6EECF244321}">
                <p14:modId xmlns:p14="http://schemas.microsoft.com/office/powerpoint/2010/main" val="3573818414"/>
              </p:ext>
            </p:extLst>
          </p:nvPr>
        </p:nvGraphicFramePr>
        <p:xfrm>
          <a:off x="838200" y="2790380"/>
          <a:ext cx="10515600" cy="2055495"/>
        </p:xfrm>
        <a:graphic>
          <a:graphicData uri="http://schemas.openxmlformats.org/drawingml/2006/table">
            <a:tbl>
              <a:tblPr>
                <a:tableStyleId>{C4B1156A-380E-4F78-BDF5-A606A8083BF9}</a:tableStyleId>
              </a:tblPr>
              <a:tblGrid>
                <a:gridCol w="5257800">
                  <a:extLst>
                    <a:ext uri="{9D8B030D-6E8A-4147-A177-3AD203B41FA5}">
                      <a16:colId xmlns:a16="http://schemas.microsoft.com/office/drawing/2014/main" val="2368836070"/>
                    </a:ext>
                  </a:extLst>
                </a:gridCol>
                <a:gridCol w="5257800">
                  <a:extLst>
                    <a:ext uri="{9D8B030D-6E8A-4147-A177-3AD203B41FA5}">
                      <a16:colId xmlns:a16="http://schemas.microsoft.com/office/drawing/2014/main" val="2892994977"/>
                    </a:ext>
                  </a:extLst>
                </a:gridCol>
              </a:tblGrid>
              <a:tr h="0">
                <a:tc>
                  <a:txBody>
                    <a:bodyPr/>
                    <a:lstStyle/>
                    <a:p>
                      <a:r>
                        <a:rPr lang="tr-TR" b="1" dirty="0">
                          <a:solidFill>
                            <a:schemeClr val="bg1"/>
                          </a:solidFill>
                        </a:rPr>
                        <a:t>Klasik Programlama</a:t>
                      </a:r>
                    </a:p>
                  </a:txBody>
                  <a:tcPr anchor="ctr">
                    <a:solidFill>
                      <a:srgbClr val="002060"/>
                    </a:solidFill>
                  </a:tcPr>
                </a:tc>
                <a:tc>
                  <a:txBody>
                    <a:bodyPr/>
                    <a:lstStyle/>
                    <a:p>
                      <a:r>
                        <a:rPr lang="tr-TR" b="1" dirty="0">
                          <a:solidFill>
                            <a:schemeClr val="bg1"/>
                          </a:solidFill>
                        </a:rPr>
                        <a:t>Makine Öğrenmesi</a:t>
                      </a:r>
                    </a:p>
                  </a:txBody>
                  <a:tcPr anchor="ctr">
                    <a:solidFill>
                      <a:srgbClr val="002060"/>
                    </a:solidFill>
                  </a:tcPr>
                </a:tc>
                <a:extLst>
                  <a:ext uri="{0D108BD9-81ED-4DB2-BD59-A6C34878D82A}">
                    <a16:rowId xmlns:a16="http://schemas.microsoft.com/office/drawing/2014/main" val="2910511926"/>
                  </a:ext>
                </a:extLst>
              </a:tr>
              <a:tr h="0">
                <a:tc>
                  <a:txBody>
                    <a:bodyPr/>
                    <a:lstStyle/>
                    <a:p>
                      <a:pPr>
                        <a:lnSpc>
                          <a:spcPct val="200000"/>
                        </a:lnSpc>
                      </a:pPr>
                      <a:r>
                        <a:rPr lang="tr-TR"/>
                        <a:t>Girdi: Veri + Kurallar</a:t>
                      </a:r>
                    </a:p>
                  </a:txBody>
                  <a:tcPr anchor="ctr"/>
                </a:tc>
                <a:tc>
                  <a:txBody>
                    <a:bodyPr/>
                    <a:lstStyle/>
                    <a:p>
                      <a:pPr>
                        <a:lnSpc>
                          <a:spcPct val="200000"/>
                        </a:lnSpc>
                      </a:pPr>
                      <a:r>
                        <a:rPr lang="tr-TR"/>
                        <a:t>Girdi: Veri + Çıktılar (Etiketler)</a:t>
                      </a:r>
                    </a:p>
                  </a:txBody>
                  <a:tcPr anchor="ctr"/>
                </a:tc>
                <a:extLst>
                  <a:ext uri="{0D108BD9-81ED-4DB2-BD59-A6C34878D82A}">
                    <a16:rowId xmlns:a16="http://schemas.microsoft.com/office/drawing/2014/main" val="3384933976"/>
                  </a:ext>
                </a:extLst>
              </a:tr>
              <a:tr h="0">
                <a:tc>
                  <a:txBody>
                    <a:bodyPr/>
                    <a:lstStyle/>
                    <a:p>
                      <a:pPr>
                        <a:lnSpc>
                          <a:spcPct val="200000"/>
                        </a:lnSpc>
                      </a:pPr>
                      <a:r>
                        <a:rPr lang="tr-TR"/>
                        <a:t>Süreç: Kurallara göre çıktılar üretilir</a:t>
                      </a:r>
                    </a:p>
                  </a:txBody>
                  <a:tcPr anchor="ctr"/>
                </a:tc>
                <a:tc>
                  <a:txBody>
                    <a:bodyPr/>
                    <a:lstStyle/>
                    <a:p>
                      <a:pPr>
                        <a:lnSpc>
                          <a:spcPct val="200000"/>
                        </a:lnSpc>
                      </a:pPr>
                      <a:r>
                        <a:rPr lang="tr-TR"/>
                        <a:t>Süreç: Bilgisayar kuralları kendisi öğrenir</a:t>
                      </a:r>
                    </a:p>
                  </a:txBody>
                  <a:tcPr anchor="ctr"/>
                </a:tc>
                <a:extLst>
                  <a:ext uri="{0D108BD9-81ED-4DB2-BD59-A6C34878D82A}">
                    <a16:rowId xmlns:a16="http://schemas.microsoft.com/office/drawing/2014/main" val="1677489865"/>
                  </a:ext>
                </a:extLst>
              </a:tr>
              <a:tr h="0">
                <a:tc>
                  <a:txBody>
                    <a:bodyPr/>
                    <a:lstStyle/>
                    <a:p>
                      <a:pPr>
                        <a:lnSpc>
                          <a:spcPct val="200000"/>
                        </a:lnSpc>
                      </a:pPr>
                      <a:r>
                        <a:rPr lang="tr-TR"/>
                        <a:t>Programcı tüm kuralları yazar</a:t>
                      </a:r>
                    </a:p>
                  </a:txBody>
                  <a:tcPr anchor="ctr"/>
                </a:tc>
                <a:tc>
                  <a:txBody>
                    <a:bodyPr/>
                    <a:lstStyle/>
                    <a:p>
                      <a:pPr>
                        <a:lnSpc>
                          <a:spcPct val="200000"/>
                        </a:lnSpc>
                      </a:pPr>
                      <a:r>
                        <a:rPr lang="tr-TR" dirty="0"/>
                        <a:t>Programcı sadece modeli eğitir</a:t>
                      </a:r>
                    </a:p>
                  </a:txBody>
                  <a:tcPr anchor="ctr"/>
                </a:tc>
                <a:extLst>
                  <a:ext uri="{0D108BD9-81ED-4DB2-BD59-A6C34878D82A}">
                    <a16:rowId xmlns:a16="http://schemas.microsoft.com/office/drawing/2014/main" val="4211845563"/>
                  </a:ext>
                </a:extLst>
              </a:tr>
            </a:tbl>
          </a:graphicData>
        </a:graphic>
      </p:graphicFrame>
    </p:spTree>
    <p:extLst>
      <p:ext uri="{BB962C8B-B14F-4D97-AF65-F5344CB8AC3E}">
        <p14:creationId xmlns:p14="http://schemas.microsoft.com/office/powerpoint/2010/main" val="95898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Makine Öğrenmesi Nedir?</a:t>
            </a:r>
          </a:p>
        </p:txBody>
      </p:sp>
      <p:pic>
        <p:nvPicPr>
          <p:cNvPr id="7" name="Resim 6">
            <a:extLst>
              <a:ext uri="{FF2B5EF4-FFF2-40B4-BE49-F238E27FC236}">
                <a16:creationId xmlns:a16="http://schemas.microsoft.com/office/drawing/2014/main" id="{C03214C9-2868-4528-A02A-C65876869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97"/>
            <a:ext cx="6096000" cy="5983111"/>
          </a:xfrm>
          <a:prstGeom prst="rect">
            <a:avLst/>
          </a:prstGeom>
        </p:spPr>
      </p:pic>
      <p:pic>
        <p:nvPicPr>
          <p:cNvPr id="6" name="Resim 5">
            <a:extLst>
              <a:ext uri="{FF2B5EF4-FFF2-40B4-BE49-F238E27FC236}">
                <a16:creationId xmlns:a16="http://schemas.microsoft.com/office/drawing/2014/main" id="{6D2F81EB-4E02-4CD8-A211-95857540F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920" y="168676"/>
            <a:ext cx="6605729" cy="5717220"/>
          </a:xfrm>
          <a:prstGeom prst="rect">
            <a:avLst/>
          </a:prstGeom>
        </p:spPr>
      </p:pic>
      <p:sp>
        <p:nvSpPr>
          <p:cNvPr id="10" name="Dikdörtgen 9">
            <a:extLst>
              <a:ext uri="{FF2B5EF4-FFF2-40B4-BE49-F238E27FC236}">
                <a16:creationId xmlns:a16="http://schemas.microsoft.com/office/drawing/2014/main" id="{136E5EB0-E737-4EE5-B170-BC840EC2B9FC}"/>
              </a:ext>
            </a:extLst>
          </p:cNvPr>
          <p:cNvSpPr/>
          <p:nvPr/>
        </p:nvSpPr>
        <p:spPr>
          <a:xfrm>
            <a:off x="5948039" y="0"/>
            <a:ext cx="147961" cy="6054571"/>
          </a:xfrm>
          <a:prstGeom prst="rect">
            <a:avLst/>
          </a:prstGeom>
          <a:solidFill>
            <a:srgbClr val="3A2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23868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2"/>
          </p:nvPr>
        </p:nvSpPr>
        <p:spPr/>
        <p:txBody>
          <a:bodyPr/>
          <a:lstStyle/>
          <a:p>
            <a:pPr marL="0" indent="0">
              <a:lnSpc>
                <a:spcPct val="100000"/>
              </a:lnSpc>
              <a:buNone/>
            </a:pPr>
            <a:r>
              <a:rPr lang="tr-TR" dirty="0"/>
              <a:t>Bir öğrencinin el yazısıyla yazdığı “a” harfini tanıyan bir sistem düşünelim.</a:t>
            </a:r>
          </a:p>
          <a:p>
            <a:pPr marL="0" indent="0">
              <a:lnSpc>
                <a:spcPct val="100000"/>
              </a:lnSpc>
              <a:buNone/>
            </a:pPr>
            <a:r>
              <a:rPr lang="tr-TR" b="1" dirty="0"/>
              <a:t>Klasik Programlama ile:</a:t>
            </a:r>
            <a:endParaRPr lang="tr-TR" dirty="0"/>
          </a:p>
          <a:p>
            <a:pPr>
              <a:lnSpc>
                <a:spcPct val="100000"/>
              </a:lnSpc>
            </a:pPr>
            <a:r>
              <a:rPr lang="tr-TR" dirty="0"/>
              <a:t>"a" harfinin yüksekliği, eğimi, çizgi kalınlığı gibi tüm kurallar </a:t>
            </a:r>
            <a:r>
              <a:rPr lang="tr-TR" b="1" dirty="0"/>
              <a:t>tek tek tanımlanmak zorunda</a:t>
            </a:r>
            <a:r>
              <a:rPr lang="tr-TR" dirty="0"/>
              <a:t>.</a:t>
            </a:r>
          </a:p>
          <a:p>
            <a:pPr marL="0" indent="0">
              <a:lnSpc>
                <a:spcPct val="100000"/>
              </a:lnSpc>
              <a:buNone/>
            </a:pPr>
            <a:r>
              <a:rPr lang="tr-TR" b="1" dirty="0"/>
              <a:t>Makine Öğrenmesi ile:</a:t>
            </a:r>
            <a:endParaRPr lang="tr-TR" dirty="0"/>
          </a:p>
          <a:p>
            <a:pPr>
              <a:lnSpc>
                <a:spcPct val="100000"/>
              </a:lnSpc>
            </a:pPr>
            <a:r>
              <a:rPr lang="tr-TR" dirty="0"/>
              <a:t>Sisteme binlerce farklı el yazısıyla yazılmış “a” ve “b” gösterilir.</a:t>
            </a:r>
          </a:p>
          <a:p>
            <a:pPr>
              <a:lnSpc>
                <a:spcPct val="100000"/>
              </a:lnSpc>
            </a:pPr>
            <a:r>
              <a:rPr lang="tr-TR" dirty="0"/>
              <a:t>Sistem zamanla hangi özelliklerin “a” ve hangilerinin “b” olduğunu </a:t>
            </a:r>
            <a:r>
              <a:rPr lang="tr-TR" b="1" dirty="0"/>
              <a:t>kendisi öğrenir</a:t>
            </a:r>
            <a:r>
              <a:rPr lang="tr-TR" dirty="0"/>
              <a:t>.</a:t>
            </a:r>
          </a:p>
          <a:p>
            <a:pPr>
              <a:lnSpc>
                <a:spcPct val="100000"/>
              </a:lnSpc>
            </a:pPr>
            <a:endParaRPr lang="tr-TR" dirty="0"/>
          </a:p>
        </p:txBody>
      </p:sp>
      <p:sp>
        <p:nvSpPr>
          <p:cNvPr id="4" name="Unvan 3"/>
          <p:cNvSpPr>
            <a:spLocks noGrp="1"/>
          </p:cNvSpPr>
          <p:nvPr>
            <p:ph type="title"/>
          </p:nvPr>
        </p:nvSpPr>
        <p:spPr/>
        <p:txBody>
          <a:bodyPr/>
          <a:lstStyle/>
          <a:p>
            <a:r>
              <a:rPr lang="tr-TR" dirty="0"/>
              <a:t>Makine Öğrenmesi Örnek</a:t>
            </a:r>
          </a:p>
        </p:txBody>
      </p:sp>
      <p:pic>
        <p:nvPicPr>
          <p:cNvPr id="3074" name="Picture 2" descr="Görsel üretildi">
            <a:extLst>
              <a:ext uri="{FF2B5EF4-FFF2-40B4-BE49-F238E27FC236}">
                <a16:creationId xmlns:a16="http://schemas.microsoft.com/office/drawing/2014/main" id="{4449C0AA-9E6A-4A1A-A790-CBF86AA304C1}"/>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8881" y="1825625"/>
            <a:ext cx="4092575" cy="409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9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nl-NL" dirty="0"/>
              <a:t>Makine Öğrenmesinde Temel Öğrenme Süreci</a:t>
            </a:r>
            <a:endParaRPr lang="tr-TR" dirty="0"/>
          </a:p>
        </p:txBody>
      </p:sp>
      <p:sp>
        <p:nvSpPr>
          <p:cNvPr id="3" name="İçerik Yer Tutucusu 2">
            <a:extLst>
              <a:ext uri="{FF2B5EF4-FFF2-40B4-BE49-F238E27FC236}">
                <a16:creationId xmlns:a16="http://schemas.microsoft.com/office/drawing/2014/main" id="{982D44CD-6E3E-4F9F-B4D6-73B97923C3DD}"/>
              </a:ext>
            </a:extLst>
          </p:cNvPr>
          <p:cNvSpPr>
            <a:spLocks noGrp="1"/>
          </p:cNvSpPr>
          <p:nvPr>
            <p:ph sz="half" idx="1"/>
          </p:nvPr>
        </p:nvSpPr>
        <p:spPr>
          <a:xfrm>
            <a:off x="490450" y="3024111"/>
            <a:ext cx="5529350" cy="4093037"/>
          </a:xfrm>
        </p:spPr>
        <p:txBody>
          <a:bodyPr/>
          <a:lstStyle/>
          <a:p>
            <a:pPr algn="just">
              <a:lnSpc>
                <a:spcPct val="150000"/>
              </a:lnSpc>
            </a:pPr>
            <a:r>
              <a:rPr lang="tr-TR" dirty="0"/>
              <a:t>Makine öğrenmesi algoritmalarının başarılı bir şekilde çalışabilmesi için belirli aşamalardan geçen sistematik bir süreç izlenir.</a:t>
            </a:r>
          </a:p>
        </p:txBody>
      </p:sp>
      <p:pic>
        <p:nvPicPr>
          <p:cNvPr id="10" name="İçerik Yer Tutucusu 9">
            <a:extLst>
              <a:ext uri="{FF2B5EF4-FFF2-40B4-BE49-F238E27FC236}">
                <a16:creationId xmlns:a16="http://schemas.microsoft.com/office/drawing/2014/main" id="{A438C4AE-8882-4B5A-BB4C-E64727B793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5612" y="1642369"/>
            <a:ext cx="5416052" cy="4275831"/>
          </a:xfrm>
          <a:prstGeom prst="rect">
            <a:avLst/>
          </a:prstGeom>
        </p:spPr>
      </p:pic>
    </p:spTree>
    <p:extLst>
      <p:ext uri="{BB962C8B-B14F-4D97-AF65-F5344CB8AC3E}">
        <p14:creationId xmlns:p14="http://schemas.microsoft.com/office/powerpoint/2010/main" val="249392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l-NL" dirty="0"/>
              <a:t>Makine Öğrenmesinde Temel Öğrenme Süreci</a:t>
            </a:r>
            <a:endParaRPr lang="tr-TR" dirty="0"/>
          </a:p>
        </p:txBody>
      </p:sp>
      <p:sp>
        <p:nvSpPr>
          <p:cNvPr id="9" name="İçerik Yer Tutucusu 8"/>
          <p:cNvSpPr>
            <a:spLocks noGrp="1"/>
          </p:cNvSpPr>
          <p:nvPr>
            <p:ph idx="1"/>
          </p:nvPr>
        </p:nvSpPr>
        <p:spPr>
          <a:xfrm>
            <a:off x="392797" y="1677585"/>
            <a:ext cx="5963614" cy="4142913"/>
          </a:xfrm>
        </p:spPr>
        <p:txBody>
          <a:bodyPr>
            <a:normAutofit lnSpcReduction="10000"/>
          </a:bodyPr>
          <a:lstStyle/>
          <a:p>
            <a:pPr marL="0" indent="0">
              <a:lnSpc>
                <a:spcPct val="100000"/>
              </a:lnSpc>
              <a:buNone/>
            </a:pPr>
            <a:r>
              <a:rPr lang="tr-TR" b="1" dirty="0"/>
              <a:t>1. Veri Toplama (Data Collection)</a:t>
            </a:r>
          </a:p>
          <a:p>
            <a:pPr>
              <a:lnSpc>
                <a:spcPct val="100000"/>
              </a:lnSpc>
            </a:pPr>
            <a:r>
              <a:rPr lang="tr-TR" dirty="0"/>
              <a:t>📌 </a:t>
            </a:r>
            <a:r>
              <a:rPr lang="tr-TR" i="1" dirty="0"/>
              <a:t>Tanım:</a:t>
            </a:r>
            <a:br>
              <a:rPr lang="tr-TR" dirty="0"/>
            </a:br>
            <a:r>
              <a:rPr lang="tr-TR" dirty="0"/>
              <a:t>Makine öğrenmesi modellerinin eğitilebilmesi için ilk adım, ilgili probleme dair yeterli ve nitelikli verinin toplanmasıdır. Bu veriler sistemin "öğrenme </a:t>
            </a:r>
            <a:r>
              <a:rPr lang="tr-TR" dirty="0" err="1"/>
              <a:t>materyali"dir</a:t>
            </a:r>
            <a:r>
              <a:rPr lang="tr-TR" dirty="0"/>
              <a:t>.</a:t>
            </a:r>
          </a:p>
          <a:p>
            <a:pPr>
              <a:lnSpc>
                <a:spcPct val="100000"/>
              </a:lnSpc>
            </a:pPr>
            <a:r>
              <a:rPr lang="tr-TR" dirty="0"/>
              <a:t>📌 </a:t>
            </a:r>
            <a:r>
              <a:rPr lang="tr-TR" i="1" dirty="0"/>
              <a:t>Örnek:</a:t>
            </a:r>
            <a:br>
              <a:rPr lang="tr-TR" dirty="0"/>
            </a:br>
            <a:r>
              <a:rPr lang="tr-TR" dirty="0"/>
              <a:t>Bir e-posta sınıflandırma sisteminde; kullanıcılara ait gelen kutularından e-posta başlıkları, içerikleri, gönderen adresleri ve tarih bilgileri gibi unsurlar veri olarak toplanır.</a:t>
            </a:r>
          </a:p>
          <a:p>
            <a:pPr>
              <a:lnSpc>
                <a:spcPct val="100000"/>
              </a:lnSpc>
            </a:pPr>
            <a:r>
              <a:rPr lang="tr-TR" dirty="0"/>
              <a:t>📌 </a:t>
            </a:r>
            <a:r>
              <a:rPr lang="tr-TR" i="1" dirty="0"/>
              <a:t>Not:</a:t>
            </a:r>
            <a:br>
              <a:rPr lang="tr-TR" dirty="0"/>
            </a:br>
            <a:r>
              <a:rPr lang="tr-TR" dirty="0"/>
              <a:t>Veri ne kadar kaliteli ve çeşitli olursa, öğrenme süreci o kadar başarılı olur.</a:t>
            </a:r>
          </a:p>
        </p:txBody>
      </p:sp>
      <p:pic>
        <p:nvPicPr>
          <p:cNvPr id="4098" name="Picture 2" descr="Data Collection: The Key to Insights | BotPenguin">
            <a:extLst>
              <a:ext uri="{FF2B5EF4-FFF2-40B4-BE49-F238E27FC236}">
                <a16:creationId xmlns:a16="http://schemas.microsoft.com/office/drawing/2014/main" id="{1A312B0C-1456-4C23-8CDA-92137FDF1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117937"/>
            <a:ext cx="6076950"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l-NL" dirty="0"/>
              <a:t>Makine Öğrenmesinde Temel Öğrenme Süreci</a:t>
            </a:r>
            <a:endParaRPr lang="tr-TR" dirty="0"/>
          </a:p>
        </p:txBody>
      </p:sp>
      <p:pic>
        <p:nvPicPr>
          <p:cNvPr id="3" name="Resim 2">
            <a:extLst>
              <a:ext uri="{FF2B5EF4-FFF2-40B4-BE49-F238E27FC236}">
                <a16:creationId xmlns:a16="http://schemas.microsoft.com/office/drawing/2014/main" id="{BBE0F349-B023-46BD-831F-1AE5FC368D25}"/>
              </a:ext>
            </a:extLst>
          </p:cNvPr>
          <p:cNvPicPr>
            <a:picLocks noChangeAspect="1"/>
          </p:cNvPicPr>
          <p:nvPr/>
        </p:nvPicPr>
        <p:blipFill>
          <a:blip r:embed="rId2"/>
          <a:stretch>
            <a:fillRect/>
          </a:stretch>
        </p:blipFill>
        <p:spPr>
          <a:xfrm>
            <a:off x="490450" y="1825625"/>
            <a:ext cx="6283212" cy="2829343"/>
          </a:xfrm>
          <a:prstGeom prst="rect">
            <a:avLst/>
          </a:prstGeom>
        </p:spPr>
      </p:pic>
      <p:sp>
        <p:nvSpPr>
          <p:cNvPr id="5" name="İçerik Yer Tutucusu 4">
            <a:extLst>
              <a:ext uri="{FF2B5EF4-FFF2-40B4-BE49-F238E27FC236}">
                <a16:creationId xmlns:a16="http://schemas.microsoft.com/office/drawing/2014/main" id="{4179898F-01BD-4FD9-96D1-61B6015946A5}"/>
              </a:ext>
            </a:extLst>
          </p:cNvPr>
          <p:cNvSpPr>
            <a:spLocks noGrp="1"/>
          </p:cNvSpPr>
          <p:nvPr>
            <p:ph idx="1"/>
          </p:nvPr>
        </p:nvSpPr>
        <p:spPr>
          <a:xfrm>
            <a:off x="6862439" y="1825625"/>
            <a:ext cx="5024761" cy="4142913"/>
          </a:xfrm>
        </p:spPr>
        <p:txBody>
          <a:bodyPr>
            <a:normAutofit/>
          </a:bodyPr>
          <a:lstStyle/>
          <a:p>
            <a:pPr marL="0" indent="0">
              <a:lnSpc>
                <a:spcPct val="150000"/>
              </a:lnSpc>
              <a:buNone/>
            </a:pPr>
            <a:r>
              <a:rPr lang="tr-TR" b="1" dirty="0"/>
              <a:t>2. Veri Etiketleme (</a:t>
            </a:r>
            <a:r>
              <a:rPr lang="tr-TR" b="1" dirty="0" err="1"/>
              <a:t>Labeling</a:t>
            </a:r>
            <a:r>
              <a:rPr lang="tr-TR" b="1" dirty="0"/>
              <a:t> / </a:t>
            </a:r>
            <a:r>
              <a:rPr lang="tr-TR" b="1" dirty="0" err="1"/>
              <a:t>Annotation</a:t>
            </a:r>
            <a:r>
              <a:rPr lang="tr-TR" b="1" dirty="0"/>
              <a:t>)</a:t>
            </a:r>
          </a:p>
          <a:p>
            <a:pPr>
              <a:lnSpc>
                <a:spcPct val="150000"/>
              </a:lnSpc>
            </a:pPr>
            <a:r>
              <a:rPr lang="tr-TR" dirty="0"/>
              <a:t>📌 </a:t>
            </a:r>
            <a:r>
              <a:rPr lang="tr-TR" i="1" dirty="0"/>
              <a:t>Tanım:</a:t>
            </a:r>
            <a:br>
              <a:rPr lang="tr-TR" dirty="0"/>
            </a:br>
            <a:r>
              <a:rPr lang="tr-TR" dirty="0"/>
              <a:t>Denetimli öğrenme algoritmaları için, her veri örneğinin bir "etiket" yani doğru cevabı olmalıdır. Bu işlem, verilerin sınıflarına veya sonuçlarına göre manuel veya otomatik biçimde işaretlenmesini içerir.</a:t>
            </a:r>
          </a:p>
          <a:p>
            <a:pPr>
              <a:lnSpc>
                <a:spcPct val="150000"/>
              </a:lnSpc>
            </a:pPr>
            <a:endParaRPr lang="tr-TR" dirty="0"/>
          </a:p>
        </p:txBody>
      </p:sp>
      <p:sp>
        <p:nvSpPr>
          <p:cNvPr id="6" name="Dikdörtgen 5">
            <a:extLst>
              <a:ext uri="{FF2B5EF4-FFF2-40B4-BE49-F238E27FC236}">
                <a16:creationId xmlns:a16="http://schemas.microsoft.com/office/drawing/2014/main" id="{8D97366E-06F8-4F70-BD19-CF0E3910ED40}"/>
              </a:ext>
            </a:extLst>
          </p:cNvPr>
          <p:cNvSpPr/>
          <p:nvPr/>
        </p:nvSpPr>
        <p:spPr>
          <a:xfrm>
            <a:off x="359082" y="4768209"/>
            <a:ext cx="11155255" cy="923330"/>
          </a:xfrm>
          <a:prstGeom prst="rect">
            <a:avLst/>
          </a:prstGeom>
        </p:spPr>
        <p:txBody>
          <a:bodyPr wrap="square">
            <a:spAutoFit/>
          </a:bodyPr>
          <a:lstStyle/>
          <a:p>
            <a:r>
              <a:rPr lang="tr-TR" dirty="0">
                <a:solidFill>
                  <a:srgbClr val="002060"/>
                </a:solidFill>
                <a:latin typeface="Trebuchet MS" panose="020B0603020202020204" pitchFamily="34" charset="0"/>
              </a:rPr>
              <a:t>📌 Örnek:</a:t>
            </a:r>
            <a:br>
              <a:rPr lang="tr-TR" dirty="0">
                <a:solidFill>
                  <a:srgbClr val="002060"/>
                </a:solidFill>
                <a:latin typeface="Trebuchet MS" panose="020B0603020202020204" pitchFamily="34" charset="0"/>
              </a:rPr>
            </a:br>
            <a:r>
              <a:rPr lang="tr-TR" dirty="0">
                <a:solidFill>
                  <a:srgbClr val="002060"/>
                </a:solidFill>
                <a:latin typeface="Trebuchet MS" panose="020B0603020202020204" pitchFamily="34" charset="0"/>
              </a:rPr>
              <a:t>Toplanan e-postalar, kullanıcılar tarafından daha önce “</a:t>
            </a:r>
            <a:r>
              <a:rPr lang="tr-TR" dirty="0" err="1">
                <a:solidFill>
                  <a:srgbClr val="002060"/>
                </a:solidFill>
                <a:latin typeface="Trebuchet MS" panose="020B0603020202020204" pitchFamily="34" charset="0"/>
              </a:rPr>
              <a:t>spam</a:t>
            </a:r>
            <a:r>
              <a:rPr lang="tr-TR" dirty="0">
                <a:solidFill>
                  <a:srgbClr val="002060"/>
                </a:solidFill>
                <a:latin typeface="Trebuchet MS" panose="020B0603020202020204" pitchFamily="34" charset="0"/>
              </a:rPr>
              <a:t>” ya da “</a:t>
            </a:r>
            <a:r>
              <a:rPr lang="tr-TR" dirty="0" err="1">
                <a:solidFill>
                  <a:srgbClr val="002060"/>
                </a:solidFill>
                <a:latin typeface="Trebuchet MS" panose="020B0603020202020204" pitchFamily="34" charset="0"/>
              </a:rPr>
              <a:t>spam</a:t>
            </a:r>
            <a:r>
              <a:rPr lang="tr-TR" dirty="0">
                <a:solidFill>
                  <a:srgbClr val="002060"/>
                </a:solidFill>
                <a:latin typeface="Trebuchet MS" panose="020B0603020202020204" pitchFamily="34" charset="0"/>
              </a:rPr>
              <a:t> değil” olarak işaretlenmiş olabilir.  Bu etiketler, modelin neyin ne olduğunu öğrenmesi için gereklidir.</a:t>
            </a:r>
          </a:p>
        </p:txBody>
      </p:sp>
    </p:spTree>
    <p:extLst>
      <p:ext uri="{BB962C8B-B14F-4D97-AF65-F5344CB8AC3E}">
        <p14:creationId xmlns:p14="http://schemas.microsoft.com/office/powerpoint/2010/main" val="3783829060"/>
      </p:ext>
    </p:extLst>
  </p:cSld>
  <p:clrMapOvr>
    <a:masterClrMapping/>
  </p:clrMapOvr>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1706</Words>
  <Application>Microsoft Office PowerPoint</Application>
  <PresentationFormat>Geniş ekran</PresentationFormat>
  <Paragraphs>178</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Calibri</vt:lpstr>
      <vt:lpstr>Calibri Light</vt:lpstr>
      <vt:lpstr>Trebuchet MS</vt:lpstr>
      <vt:lpstr>Wingdings</vt:lpstr>
      <vt:lpstr>Office Teması</vt:lpstr>
      <vt:lpstr>Yapay Zeka Temelleri- Makine Öğrenmesi</vt:lpstr>
      <vt:lpstr>İçindekiler</vt:lpstr>
      <vt:lpstr>Makine Öğrenmesi Nedir?</vt:lpstr>
      <vt:lpstr>Makine Öğrenmesi Nedir?</vt:lpstr>
      <vt:lpstr>Makine Öğrenmesi Nedir?</vt:lpstr>
      <vt:lpstr>Makine Öğrenmesi Örnek</vt:lpstr>
      <vt:lpstr>Makine Öğrenmesinde Temel Öğrenme Süreci</vt:lpstr>
      <vt:lpstr>Makine Öğrenmesinde Temel Öğrenme Süreci</vt:lpstr>
      <vt:lpstr>Makine Öğrenmesinde Temel Öğrenme Süreci</vt:lpstr>
      <vt:lpstr>Makine Öğrenmesinde Temel Öğrenme Süreci</vt:lpstr>
      <vt:lpstr>Makine Öğrenmesinde Temel Öğrenme Süreci</vt:lpstr>
      <vt:lpstr>Neden Makine Öğrenmesi Kullanılır?</vt:lpstr>
      <vt:lpstr>Neden Makine Öğrenmesi Kullanılır?</vt:lpstr>
      <vt:lpstr>Neden Makine Öğrenmesi Kullanılır?</vt:lpstr>
      <vt:lpstr>PowerPoint Sunusu</vt:lpstr>
      <vt:lpstr>Denetimli Öğrenme (Supervised Learning)</vt:lpstr>
      <vt:lpstr>Denetimli Öğrenme Türleri</vt:lpstr>
      <vt:lpstr>Denetimli Öğrenme Örnekleri</vt:lpstr>
      <vt:lpstr>Denetimsiz Öğrenme (Unsupervised Learning)</vt:lpstr>
      <vt:lpstr>Denetimsiz Öğrenme Türleri</vt:lpstr>
      <vt:lpstr>Denetimsiz Öğrenme Örnekleri</vt:lpstr>
      <vt:lpstr>Pekiştirmeli Öğrenme (Reinforcement Learning - RL)</vt:lpstr>
      <vt:lpstr>Pekiştirmeli Öğrenme (Reinforcement Learning - RL)</vt:lpstr>
      <vt:lpstr>Pekiştirmeli Öğrenme (Reinforcement Learning - RL)</vt:lpstr>
      <vt:lpstr>Pekiştirmeli Öğrenme (Reinforcement Learning - RL)</vt:lpstr>
      <vt:lpstr>“Yapay Zeka Uygulamaları” dersine ait bu doküman, “Yapay Zeka Operatörlüğü” Mikroyeterlilik Programı kapsamında görev yapan eğitmenler tarafından hazırlanmıştır.  Yapay Zeka Operatörlüğü Program Koordinatörü Prof. Dr. İsmail KIRBAŞ  Eğitmenler Dr. Öğr. Üyesi Tülay TURAN - Yapay Zeka Temelleri Dr. Öğr. Üyesi Ayhan ARISOY - Üretken Yapay Zeka ve Prompt Mühendisliği Dr. Öğr. Üyesi İlhan UYSAL - Yaratıcılık ve Yapay Zeka Dr. Öğr. Üyesi Tülay TURAN - Yapay Zeka Etiği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TURAN</dc:creator>
  <cp:lastModifiedBy>Ekrem Eşref  KILINÇ</cp:lastModifiedBy>
  <cp:revision>68</cp:revision>
  <dcterms:created xsi:type="dcterms:W3CDTF">2016-03-01T11:37:48Z</dcterms:created>
  <dcterms:modified xsi:type="dcterms:W3CDTF">2026-03-10T07:34:16Z</dcterms:modified>
</cp:coreProperties>
</file>