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304" r:id="rId3"/>
    <p:sldId id="258" r:id="rId4"/>
    <p:sldId id="319" r:id="rId5"/>
    <p:sldId id="308" r:id="rId6"/>
    <p:sldId id="315" r:id="rId7"/>
    <p:sldId id="309" r:id="rId8"/>
    <p:sldId id="310" r:id="rId9"/>
    <p:sldId id="317" r:id="rId10"/>
    <p:sldId id="318" r:id="rId11"/>
    <p:sldId id="320" r:id="rId12"/>
    <p:sldId id="32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1pPr>
    <a:lvl2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2pPr>
    <a:lvl3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3pPr>
    <a:lvl4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4pPr>
    <a:lvl5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5pPr>
    <a:lvl6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6pPr>
    <a:lvl7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7pPr>
    <a:lvl8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8pPr>
    <a:lvl9pPr marL="0" marR="0" indent="0" algn="l" defTabSz="2438339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boto Light"/>
        <a:ea typeface="Roboto Light"/>
        <a:cs typeface="Roboto Light"/>
        <a:sym typeface="Roboto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C4"/>
    <a:srgbClr val="C2C3C5"/>
    <a:srgbClr val="38296E"/>
    <a:srgbClr val="F15F7E"/>
    <a:srgbClr val="23114E"/>
    <a:srgbClr val="29144E"/>
    <a:srgbClr val="2F1343"/>
    <a:srgbClr val="3B1854"/>
    <a:srgbClr val="20325C"/>
    <a:srgbClr val="011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508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76672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966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5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28D3D-FE98-D44E-AE2E-DF42749B0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BCB8F6-0BD8-BE45-AC95-2CCE4E4EE1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13155-6910-3A44-AD0F-6297D5CAA814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4C9E5-78FE-8E49-8F32-0387FEBBC0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437E9-20F5-264C-919F-8FDFA5A2A9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59DEC-2FE2-1E46-AC81-BF20A7064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34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4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B6C23-2136-2A50-BD1B-D7EF21A72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6E3E31-31DE-27B3-D016-6E196ACA98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63E1BC-C2B7-674F-859F-452138DBD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4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0C6F5-4EB3-2799-EA95-A7A13E56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023EC2-98A0-3C95-CF99-2C5CA1EFC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4ED51-243F-AB62-9E95-91591ABCA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71996-3A08-19E6-C594-CBA571041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B441F-260C-8873-72AB-5224899FD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492FF-07DE-A2C9-76FB-F4289819F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3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82609-3F66-1C46-9436-9D7431673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DD96C0-6EFA-C6BF-1DAA-BE334BAAF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DECB6A-E5DB-D17A-CB85-25BE681637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6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1FBD1-530F-CC4C-00C4-A356CBDE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8C2D6-2606-0D64-534C-381ED65E3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DB0197-4DEC-9866-2121-43DF4414E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18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17ACE-E171-7C12-DF76-3691D2876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B7F8AD-AB63-B751-0756-AF3357BF5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7F0163-A2E3-620F-FDEA-335F0E788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96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DF3D0-08D0-43F9-8B3C-F646335AA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A5E90C-5D32-0AFB-5DCD-A09004D2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8CB12-83C9-33DD-4437-D562A5A0C5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0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F04A-8D97-394A-9D20-4C62E820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63618-4150-C24A-895D-B224591B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C76CE-1450-4046-9619-A38C0B2A5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8E4EE-BC73-FB43-A8EA-C3F53317B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224D4-FDF3-244D-BA6B-E1917FA0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16AA-AA67-974A-A093-8A9E2F1DB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2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6EB67-8107-D547-930D-6F32149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FF54F-F947-D64B-86B4-F87ECDA73D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3A865-294A-5847-828E-3155E2F9A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5FCAD-F250-D340-8D8E-0AAD036C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5CF8A-4427-BE40-8CAE-6FDA9468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00B00-2BA8-5E46-A721-7EE72073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91DE4-2A0D-1B49-BA01-8C3D3246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279F2-91AC-8E4F-965A-922ACA3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D0443-7E9B-F64F-90E1-C4FCAC89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31C31-27CD-564C-827A-786CCDC9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D6F21-B194-0145-9108-F8FE3844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86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C3DCF1-368A-C942-8D7A-5B99FB7A2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9CFC7-1A8D-9A4E-B7AC-6A32AA057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68CDE-8E32-3D4F-BBCF-AE26E1A76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46169-4CD8-F149-87A9-44593DDE4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B8B74-5D69-0D45-9DBB-2174CEEC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1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20C0A-6389-5B4A-AAEB-E675E03D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99CF8A-6888-DC4D-A01B-9CA6ABC1C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12C4C-8987-0D4D-8835-B60DB524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D08EC-2640-3946-97C2-9C6DF0651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 userDrawn="1"/>
        </p:nvSpPr>
        <p:spPr>
          <a:xfrm>
            <a:off x="0" y="-20844"/>
            <a:ext cx="3600002" cy="13716000"/>
          </a:xfrm>
          <a:prstGeom prst="rect">
            <a:avLst/>
          </a:prstGeom>
          <a:solidFill>
            <a:srgbClr val="F1F3F2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 defTabSz="1828800">
              <a:lnSpc>
                <a:spcPct val="100000"/>
              </a:lnSpc>
              <a:defRPr sz="800">
                <a:latin typeface="Montserrat Light"/>
                <a:ea typeface="Montserrat Light"/>
                <a:cs typeface="Montserrat Light"/>
                <a:sym typeface="Montserrat Light"/>
              </a:defRPr>
            </a:pP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01860" y="11526063"/>
            <a:ext cx="371984" cy="3841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Brand Values"/>
          <p:cNvSpPr txBox="1">
            <a:spLocks noGrp="1"/>
          </p:cNvSpPr>
          <p:nvPr>
            <p:ph type="body" sz="quarter" idx="14" hasCustomPrompt="1"/>
          </p:nvPr>
        </p:nvSpPr>
        <p:spPr>
          <a:xfrm rot="16200000">
            <a:off x="-345757" y="8989321"/>
            <a:ext cx="3867217" cy="6982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>
              <a:lnSpc>
                <a:spcPct val="100000"/>
              </a:lnSpc>
              <a:buSzTx/>
              <a:buNone/>
              <a:defRPr sz="18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</a:defRPr>
            </a:lvl1pPr>
          </a:lstStyle>
          <a:p>
            <a:r>
              <a:rPr lang="tr-TR"/>
              <a:t>Burdur Mehmet Akif Ersoy Üniversitesi</a:t>
            </a:r>
            <a:endParaRPr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00A7A706-10DE-854B-9A92-16FA78B3A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9" y="1616166"/>
            <a:ext cx="2032902" cy="71948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2261-DF14-4D43-971B-ACE42C08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BD3D0-F458-F842-8AC5-7562CE52E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DEC6-97F6-5C45-A68A-65AA6C36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418C6-6535-8D45-854E-72B3C0DE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1E27-1EAA-5240-893E-D112C71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1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E376-20FF-C349-8776-919DCB40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21FC-C65E-DE4A-934E-A39056E50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413E-A73A-824D-8482-1D9148D4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5C4EE-87E8-0B4D-AD9F-5CCF8116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7133B-0255-1E4A-8F7C-25ECF20B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823DA-BCFC-FB45-9DC1-CCE4D954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FDC24-DF24-4C4B-BA07-C792505E2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C92A-DE5E-D047-899A-179F850B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DB828-B0D0-BA4F-8BC4-A585222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F8437-4B28-1549-B530-CCBCCAD7C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F1BA1-3B74-704E-9A62-86156724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30205-ED18-0743-9A7A-3A7E24A28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82F58-D73B-1047-9FE5-238787DF1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F0A37-0F85-A143-8386-5A235E2A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ABC76-BF44-374C-AAE6-E700FA1E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4671C-C519-E349-9DC0-25369D9D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3F4B3-5D17-4C40-BA60-756D1A95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66E98-72E3-9044-B903-F27DFB978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7942F-7069-404A-9AD4-758523286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7F1A5B-4EE6-0043-A347-060171982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25570-A2DE-124E-8B6D-672C9C91A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6EA81-BC68-E248-856A-C26BCCE3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F2E26-E21E-C84B-995F-34262A00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DDD09-E44F-6E4E-B923-B04E8186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2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528B-58A8-5D40-B265-CB7F441C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D0B08-CB71-5B4C-98FD-664225F4C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8887E-FE0C-7244-884D-9DB2FC1B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46C6B-901D-1F4F-BE6F-F140C773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E4CF93-2575-A140-8DC0-DE84BFC91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5B4CA-3F54-1440-9522-8752876C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72CAD-33FF-0849-ACDD-2E2D4318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245" y="12985996"/>
            <a:ext cx="371984" cy="384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600">
                <a:solidFill>
                  <a:schemeClr val="accent1">
                    <a:hueOff val="1184617"/>
                    <a:satOff val="-51665"/>
                    <a:lumOff val="-25708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l" defTabSz="243833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-224" baseline="0">
          <a:solidFill>
            <a:schemeClr val="accent2">
              <a:hueOff val="-11135122"/>
              <a:satOff val="1570"/>
              <a:lumOff val="16427"/>
            </a:schemeClr>
          </a:solidFill>
          <a:uFillTx/>
          <a:latin typeface="+mn-lt"/>
          <a:ea typeface="+mn-ea"/>
          <a:cs typeface="+mn-cs"/>
          <a:sym typeface="Montserrat Bold"/>
        </a:defRPr>
      </a:lvl9pPr>
    </p:titleStyle>
    <p:bodyStyle>
      <a:lvl1pPr marL="304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685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1066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1447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1828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2209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2590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2971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3352800" marR="0" indent="-304800" algn="l" defTabSz="2438339" rtl="0" latinLnBrk="0">
        <a:lnSpc>
          <a:spcPct val="15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Roboto Light"/>
          <a:ea typeface="Roboto Light"/>
          <a:cs typeface="Roboto Light"/>
          <a:sym typeface="Roboto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Bol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82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A1E686-2A90-0C47-BDEC-2BF0B2DBC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3EAE1-4CC4-9942-87BF-697E12292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D417B-18EC-9646-9424-81F501FB0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5C4A-B174-C345-A32C-9A2C7D4CF7F5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5665-CFA0-9046-823D-C751541B8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3003F-1305-8C49-BC07-B99362404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6A38-A49F-4C48-AD44-14BDB8BD5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4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.android.com/" TargetMode="External"/><Relationship Id="rId2" Type="http://schemas.openxmlformats.org/officeDocument/2006/relationships/hyperlink" Target="https://developer.androi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qlite.org/" TargetMode="External"/><Relationship Id="rId4" Type="http://schemas.openxmlformats.org/officeDocument/2006/relationships/hyperlink" Target="https://gs.statcounter.com/os-market-share/mobile/worldwid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1528590" y="13052459"/>
            <a:ext cx="224419" cy="3904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 lang="tr-TR" smtClean="0"/>
              <a:t>1</a:t>
            </a:fld>
            <a:endParaRPr lang="tr-T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87B4F-1EB9-2745-95B8-3008B72E0F9A}"/>
              </a:ext>
            </a:extLst>
          </p:cNvPr>
          <p:cNvSpPr txBox="1"/>
          <p:nvPr/>
        </p:nvSpPr>
        <p:spPr>
          <a:xfrm>
            <a:off x="1515978" y="4329479"/>
            <a:ext cx="13980695" cy="13753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8000" b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Android Mimarisine Giriş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8471E-A064-6D4E-9B52-52A5CA92427E}"/>
              </a:ext>
            </a:extLst>
          </p:cNvPr>
          <p:cNvSpPr txBox="1"/>
          <p:nvPr/>
        </p:nvSpPr>
        <p:spPr>
          <a:xfrm>
            <a:off x="1515978" y="7572958"/>
            <a:ext cx="13980695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Öğr. Gör. Ekrem Eşref KILINÇ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D4A55-13C1-E34E-8550-DA564ACBE0DA}"/>
              </a:ext>
            </a:extLst>
          </p:cNvPr>
          <p:cNvSpPr txBox="1"/>
          <p:nvPr/>
        </p:nvSpPr>
        <p:spPr>
          <a:xfrm>
            <a:off x="1515978" y="8393797"/>
            <a:ext cx="5486400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800" u="none" strike="noStrike" cap="none" spc="0" normalizeH="0" baseline="0" dirty="0">
                <a:ln>
                  <a:noFill/>
                </a:ln>
                <a:solidFill>
                  <a:srgbClr val="C3C4C4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ekilinc@mehmetakif.edu.tr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05A29-84C9-8946-BD64-4ED796F9998C}"/>
              </a:ext>
            </a:extLst>
          </p:cNvPr>
          <p:cNvSpPr txBox="1"/>
          <p:nvPr/>
        </p:nvSpPr>
        <p:spPr>
          <a:xfrm>
            <a:off x="1515978" y="2173798"/>
            <a:ext cx="12328038" cy="5751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r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2800" u="none" strike="noStrike" cap="none" spc="0" normalizeH="0" baseline="0" dirty="0">
                <a:ln>
                  <a:noFill/>
                </a:ln>
                <a:solidFill>
                  <a:srgbClr val="C2C3C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Ağlasun Meslek Yüksekokulu Bilgisayar  Teknolojileri ve Programlama Bölümü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C0109A4-4888-0C21-BCF4-06CFE62DE268}"/>
              </a:ext>
            </a:extLst>
          </p:cNvPr>
          <p:cNvSpPr txBox="1"/>
          <p:nvPr/>
        </p:nvSpPr>
        <p:spPr>
          <a:xfrm>
            <a:off x="1515978" y="12112114"/>
            <a:ext cx="9182502" cy="7598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defTabSz="243833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4000" u="none" strike="noStrike" cap="none" spc="0" normalizeH="0" baseline="0" dirty="0">
                <a:ln>
                  <a:noFill/>
                </a:ln>
                <a:solidFill>
                  <a:srgbClr val="C2C3C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Light"/>
              </a:rPr>
              <a:t>19304 - Mobil Programlama Dersi</a:t>
            </a:r>
          </a:p>
        </p:txBody>
      </p:sp>
    </p:spTree>
    <p:extLst>
      <p:ext uri="{BB962C8B-B14F-4D97-AF65-F5344CB8AC3E}">
        <p14:creationId xmlns:p14="http://schemas.microsoft.com/office/powerpoint/2010/main" val="375473421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25A31-AB4C-8691-1C8F-5633D3EAF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9A4FB6-6C99-7A2C-C6EA-710D28781776}"/>
              </a:ext>
            </a:extLst>
          </p:cNvPr>
          <p:cNvSpPr txBox="1"/>
          <p:nvPr/>
        </p:nvSpPr>
        <p:spPr>
          <a:xfrm>
            <a:off x="4950199" y="314657"/>
            <a:ext cx="14855705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Applications (Sistem ve Kullanıcı Uygulamaları)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B942F7C-E9B5-B68F-ABFF-810A38DA20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4BE5AC3A-2AA1-B66C-5D7A-7C92DFB32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" y="3045408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86E5B4B-C657-8314-FD6D-9A3F54244754}"/>
              </a:ext>
            </a:extLst>
          </p:cNvPr>
          <p:cNvSpPr txBox="1"/>
          <p:nvPr/>
        </p:nvSpPr>
        <p:spPr>
          <a:xfrm>
            <a:off x="4950199" y="2142276"/>
            <a:ext cx="17891513" cy="180626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Applications, Android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mimarisinin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üst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katmanıdır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👨‍💻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Burada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hem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hem de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238535-EF6B-BCDE-3006-7DAA055D41D5}"/>
              </a:ext>
            </a:extLst>
          </p:cNvPr>
          <p:cNvSpPr txBox="1"/>
          <p:nvPr/>
        </p:nvSpPr>
        <p:spPr>
          <a:xfrm>
            <a:off x="4950199" y="4787640"/>
            <a:ext cx="17891513" cy="180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Kamera,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Ayarlar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Rehber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vb.Android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birlikte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gelen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işlevleri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sağlayan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uygulamalardır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CB136C45-7AD7-6DB7-4370-28B934826C88}"/>
              </a:ext>
            </a:extLst>
          </p:cNvPr>
          <p:cNvSpPr txBox="1"/>
          <p:nvPr/>
        </p:nvSpPr>
        <p:spPr>
          <a:xfrm>
            <a:off x="4950199" y="9373320"/>
            <a:ext cx="17891513" cy="26372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Play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diğer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mağazalardan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indirilen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WhatsApp, Instagram, Spotify, Zoom.</a:t>
            </a:r>
            <a:r>
              <a:rPr 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Application Framework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alttaki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katmanlar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üzerinden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14E00139-6685-D2AE-6C78-A6A0C1DB6C0D}"/>
              </a:ext>
            </a:extLst>
          </p:cNvPr>
          <p:cNvSpPr txBox="1"/>
          <p:nvPr/>
        </p:nvSpPr>
        <p:spPr>
          <a:xfrm>
            <a:off x="4950199" y="7080480"/>
            <a:ext cx="17891513" cy="18062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r-TR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Tüm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sandboxed (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izole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edilmiş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şekilde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güvenlik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gizliliği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sağlanır</a:t>
            </a:r>
            <a:r>
              <a:rPr lang="en-US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19319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4EFAD98-AE40-5AAA-2208-62A985763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C6106-9915-FFFB-1410-D1C8A87C27EF}"/>
              </a:ext>
            </a:extLst>
          </p:cNvPr>
          <p:cNvSpPr txBox="1"/>
          <p:nvPr/>
        </p:nvSpPr>
        <p:spPr>
          <a:xfrm>
            <a:off x="5517126" y="1671948"/>
            <a:ext cx="14855705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Kaynaklar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8644255D-337E-5305-7B4A-009B7BAF7253}"/>
              </a:ext>
            </a:extLst>
          </p:cNvPr>
          <p:cNvSpPr txBox="1"/>
          <p:nvPr/>
        </p:nvSpPr>
        <p:spPr>
          <a:xfrm>
            <a:off x="5059926" y="3237423"/>
            <a:ext cx="14855705" cy="75309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Android Developers. (2025). Android Developers Resmî Dokümantasyonu. Google.</a:t>
            </a:r>
          </a:p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     </a:t>
            </a: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</a:t>
            </a:r>
            <a:endParaRPr lang="tr-TR" sz="3200" spc="-224" dirty="0">
              <a:solidFill>
                <a:srgbClr val="FFFF00"/>
              </a:solidFill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  <a:sym typeface="Montserrat Bold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Android Open Source Project (AOSP). (2025). Architecture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Overview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.</a:t>
            </a:r>
          </a:p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     </a:t>
            </a: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https://source.android.com</a:t>
            </a:r>
            <a:endParaRPr lang="tr-TR" sz="3200" spc="-224" dirty="0">
              <a:solidFill>
                <a:srgbClr val="FFFF00"/>
              </a:solidFill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  <a:sym typeface="Montserrat Bold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StatCounter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GlobalStats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. (2025). Mobile Operating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System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Market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Share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.</a:t>
            </a:r>
          </a:p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     </a:t>
            </a: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https://gs.statcounter.com/os-market-share/mobile/worldwide</a:t>
            </a:r>
            <a:endParaRPr lang="tr-TR" sz="3200" spc="-224" dirty="0">
              <a:solidFill>
                <a:srgbClr val="FFFF00"/>
              </a:solidFill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  <a:sym typeface="Montserrat Bold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SQLite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. (2025).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SQLite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Documentation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.</a:t>
            </a:r>
          </a:p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     </a:t>
            </a: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https://www.sqlite.org</a:t>
            </a:r>
            <a:endParaRPr lang="tr-TR" sz="3200" spc="-224" dirty="0">
              <a:solidFill>
                <a:srgbClr val="FFFF00"/>
              </a:solidFill>
              <a:latin typeface="Roboto" panose="020F0502020204030204" pitchFamily="2" charset="0"/>
              <a:ea typeface="Roboto" panose="020F0502020204030204" pitchFamily="2" charset="0"/>
              <a:cs typeface="Roboto" panose="020F0502020204030204" pitchFamily="2" charset="0"/>
              <a:sym typeface="Montserrat Bold"/>
            </a:endParaRPr>
          </a:p>
          <a:p>
            <a:pPr marL="457200" indent="-457200">
              <a:buFont typeface="Wingdings" panose="05000000000000000000" pitchFamily="2" charset="2"/>
              <a:buChar char="§"/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Google. (2025). ART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and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</a:t>
            </a:r>
            <a:r>
              <a:rPr lang="tr-TR" sz="3200" spc="-224" dirty="0" err="1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Dalvik</a:t>
            </a:r>
            <a:r>
              <a:rPr lang="tr-TR" sz="3200" spc="-224" dirty="0">
                <a:solidFill>
                  <a:schemeClr val="bg1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. Android Developers.</a:t>
            </a:r>
          </a:p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200" spc="-224" dirty="0">
                <a:solidFill>
                  <a:srgbClr val="FFFF00"/>
                </a:solidFill>
                <a:latin typeface="Roboto" panose="020F0502020204030204" pitchFamily="2" charset="0"/>
                <a:ea typeface="Roboto" panose="020F0502020204030204" pitchFamily="2" charset="0"/>
                <a:cs typeface="Roboto" panose="020F0502020204030204" pitchFamily="2" charset="0"/>
                <a:sym typeface="Montserrat Bold"/>
              </a:rPr>
              <a:t>     https://source.android.com/devices/tech/dalvik</a:t>
            </a:r>
          </a:p>
        </p:txBody>
      </p:sp>
    </p:spTree>
    <p:extLst>
      <p:ext uri="{BB962C8B-B14F-4D97-AF65-F5344CB8AC3E}">
        <p14:creationId xmlns:p14="http://schemas.microsoft.com/office/powerpoint/2010/main" val="28628762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BD7645-A833-F445-BE8E-16AA95A65FF1}"/>
              </a:ext>
            </a:extLst>
          </p:cNvPr>
          <p:cNvSpPr txBox="1"/>
          <p:nvPr/>
        </p:nvSpPr>
        <p:spPr>
          <a:xfrm>
            <a:off x="8369798" y="0"/>
            <a:ext cx="12826865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60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Android’in Katmanlı Yapısı (Genel Bakış)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EB487DC-CAB0-2D76-CF56-9E7B9B09ACA4}"/>
              </a:ext>
            </a:extLst>
          </p:cNvPr>
          <p:cNvSpPr txBox="1"/>
          <p:nvPr/>
        </p:nvSpPr>
        <p:spPr>
          <a:xfrm>
            <a:off x="4272415" y="1523156"/>
            <a:ext cx="10800806" cy="119628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Android işletim sistemi katmanlı bir mimariye sahiptir.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🔽 Genel yapı: 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Linux Kernel → Güvenlik, bellek, süreç yönetimi, sürücüler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Native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 Libraries → </a:t>
            </a: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SQLite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OpenGL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, Media, </a:t>
            </a: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WebView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 (</a:t>
            </a: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Chromium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)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Android Runtime (ART) → AOT &amp; JIT derleme, Java/</a:t>
            </a: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Kotlin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 çalıştırma ortamı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Application Framework → Activity, Services, Content Providers,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tr-TR" sz="3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Broadcasts</a:t>
            </a:r>
            <a:r>
              <a:rPr lang="tr-TR" sz="3200" dirty="0">
                <a:solidFill>
                  <a:schemeClr val="bg1"/>
                </a:solidFill>
              </a:rPr>
              <a:t>, </a:t>
            </a: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Applications → Sistem uygulamaları (mesajlar, kamera, rehber) + kullanıcı uygulamaları</a:t>
            </a:r>
          </a:p>
          <a:p>
            <a:pPr marL="342900" marR="0" indent="-34290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tr-TR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🧩 Bu katmanlar birlikte çalışarak Android cihazlarda uygulamaların sorunsuz çalışmasını sağlar.</a:t>
            </a:r>
          </a:p>
          <a:p>
            <a:pPr marL="0" marR="0" indent="0" algn="l" defTabSz="2438339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r-TR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Light"/>
                <a:ea typeface="Roboto Light"/>
                <a:cs typeface="Roboto Light"/>
                <a:sym typeface="Roboto Light"/>
              </a:rPr>
              <a:t>🎯 Geliştirici için en kritik katman: Application Framework (uygulamaların kodlandığı yer).</a:t>
            </a:r>
          </a:p>
        </p:txBody>
      </p:sp>
      <p:pic>
        <p:nvPicPr>
          <p:cNvPr id="7" name="Resim 6" descr="metin, ekran görüntüsü, yazı tipi, renklili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AAD4BE4-4174-6A72-35C1-D6C03AFF8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7392" r="8298" b="9340"/>
          <a:stretch>
            <a:fillRect/>
          </a:stretch>
        </p:blipFill>
        <p:spPr>
          <a:xfrm>
            <a:off x="15073221" y="1769398"/>
            <a:ext cx="9070847" cy="11617418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AB3A1C9E-7E52-CC0F-9F29-A221919A8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76" y="2806735"/>
            <a:ext cx="2892915" cy="357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1A15D8D-C62A-1852-A4F6-FADA6451E8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5974" r="21543"/>
          <a:stretch>
            <a:fillRect/>
          </a:stretch>
        </p:blipFill>
        <p:spPr>
          <a:xfrm>
            <a:off x="294576" y="8443390"/>
            <a:ext cx="2892915" cy="3858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Ok: Aşağı 13">
            <a:extLst>
              <a:ext uri="{FF2B5EF4-FFF2-40B4-BE49-F238E27FC236}">
                <a16:creationId xmlns:a16="http://schemas.microsoft.com/office/drawing/2014/main" id="{1FF8FE2D-F804-59CB-7BC4-400B6A4DE4B3}"/>
              </a:ext>
            </a:extLst>
          </p:cNvPr>
          <p:cNvSpPr/>
          <p:nvPr/>
        </p:nvSpPr>
        <p:spPr>
          <a:xfrm>
            <a:off x="1539809" y="6849427"/>
            <a:ext cx="643765" cy="1152144"/>
          </a:xfrm>
          <a:prstGeom prst="downArrow">
            <a:avLst/>
          </a:prstGeom>
          <a:solidFill>
            <a:schemeClr val="accent1">
              <a:hueOff val="1184617"/>
              <a:satOff val="-51665"/>
              <a:lumOff val="-25708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tr-TR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>
            <a:extLst>
              <a:ext uri="{FF2B5EF4-FFF2-40B4-BE49-F238E27FC236}">
                <a16:creationId xmlns:a16="http://schemas.microsoft.com/office/drawing/2014/main" id="{7BC17069-5411-4531-98D6-2882722243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2" name="Picture 4" descr="Understanding Android Architecture | by Deepam Goel | Medium">
            <a:extLst>
              <a:ext uri="{FF2B5EF4-FFF2-40B4-BE49-F238E27FC236}">
                <a16:creationId xmlns:a16="http://schemas.microsoft.com/office/drawing/2014/main" id="{D5475F78-BCFD-B249-75E8-93D278D9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44" y="61519"/>
            <a:ext cx="18220944" cy="1366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020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FAB7C-77A4-0395-9D04-1D9727DC6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CABEDB1-ADF4-58CD-BAEB-39AA510F09B6}"/>
              </a:ext>
            </a:extLst>
          </p:cNvPr>
          <p:cNvSpPr txBox="1"/>
          <p:nvPr/>
        </p:nvSpPr>
        <p:spPr>
          <a:xfrm>
            <a:off x="4706112" y="0"/>
            <a:ext cx="1613263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Linux Çekirdeği ve İşlevleri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CA00CA-FB1A-1950-6B9E-6239F87AB934}"/>
              </a:ext>
            </a:extLst>
          </p:cNvPr>
          <p:cNvSpPr txBox="1"/>
          <p:nvPr/>
        </p:nvSpPr>
        <p:spPr>
          <a:xfrm>
            <a:off x="4706112" y="1310461"/>
            <a:ext cx="16690848" cy="56380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🐧 Android, Linux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çekirdeği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üzerine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kuruludur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🔐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Güvenlik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SELinux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politikaları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izinleri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hakları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🧠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RAM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kullanımı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sonlandırma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(Low Memory Killer).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⚙️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Süreç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servisler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arasında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CPU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zamanını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paylaştırır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📂 Dosya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I/O: Dosya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erişimi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okuma-yazma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donanım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arabirimleri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🔌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Donanım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Sürücüleri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Kamera,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ekran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dokunmatik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panel, Wi-Fi, Bluetooth, GPS.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🔋 Enerji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Yönetimi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Pil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optimizasyonu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işlemci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frekansı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ayarlamaları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B7579A1-E530-370F-E9B8-D36A81C1E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083093" y="9449658"/>
            <a:ext cx="5341889" cy="1252265"/>
          </a:xfr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  <a:p>
            <a:endParaRPr lang="tr-TR" sz="2400" dirty="0"/>
          </a:p>
        </p:txBody>
      </p:sp>
      <p:pic>
        <p:nvPicPr>
          <p:cNvPr id="8" name="Picture 2" descr="Görsel üretildi">
            <a:extLst>
              <a:ext uri="{FF2B5EF4-FFF2-40B4-BE49-F238E27FC236}">
                <a16:creationId xmlns:a16="http://schemas.microsoft.com/office/drawing/2014/main" id="{4C9C3DA4-C0E8-3B79-FA6B-A0548731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779" y="6948542"/>
            <a:ext cx="9922981" cy="6615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1D799CA-9FEE-B03A-156F-05F707B5BC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974" r="21543"/>
          <a:stretch>
            <a:fillRect/>
          </a:stretch>
        </p:blipFill>
        <p:spPr>
          <a:xfrm>
            <a:off x="294576" y="3090106"/>
            <a:ext cx="2892915" cy="38584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14166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54222-D970-8D39-A5E8-D6E866D2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4DAF0968-6D94-7A5D-39E6-70D3262DC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26121" b="25810"/>
          <a:stretch>
            <a:fillRect/>
          </a:stretch>
        </p:blipFill>
        <p:spPr>
          <a:xfrm>
            <a:off x="16683010" y="2223592"/>
            <a:ext cx="6297938" cy="3027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697BF8-2F6C-3261-3114-3EF00A5A2882}"/>
              </a:ext>
            </a:extLst>
          </p:cNvPr>
          <p:cNvSpPr txBox="1"/>
          <p:nvPr/>
        </p:nvSpPr>
        <p:spPr>
          <a:xfrm>
            <a:off x="5612672" y="-123434"/>
            <a:ext cx="17960559" cy="22217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Native Libraries (SQLite, OpenGL, WebView vb.)</a:t>
            </a:r>
          </a:p>
          <a:p>
            <a:pPr algn="ctr"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6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Android’in C/C++ tabanlı kütüphaneleri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77F22-C23D-8EB9-7D9A-2C67F67BE0BF}"/>
              </a:ext>
            </a:extLst>
          </p:cNvPr>
          <p:cNvSpPr txBox="1"/>
          <p:nvPr/>
        </p:nvSpPr>
        <p:spPr>
          <a:xfrm>
            <a:off x="3896214" y="2383577"/>
            <a:ext cx="6690050" cy="328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3400" dirty="0">
                <a:sym typeface="Montserrat Bold"/>
              </a:rPr>
              <a:t>📂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SQLite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Hafif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gömülü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veritabanı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uygulamalarda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depolama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standart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çözüm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5384D4F-9F8E-AC75-1957-A9ECE5BB9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083093" y="9449658"/>
            <a:ext cx="5341889" cy="1252265"/>
          </a:xfrm>
          <a:ln w="12700">
            <a:miter lim="400000"/>
          </a:ln>
        </p:spPr>
        <p:txBody>
          <a:bodyPr wrap="square" lIns="71437" tIns="71437" rIns="71437" bIns="71437" anchor="ctr">
            <a:spAutoFit/>
          </a:bodyPr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  <a:p>
            <a:endParaRPr lang="tr-TR" sz="2400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AF004E6C-1FB3-711A-3409-3738D1DF2E90}"/>
              </a:ext>
            </a:extLst>
          </p:cNvPr>
          <p:cNvSpPr txBox="1"/>
          <p:nvPr/>
        </p:nvSpPr>
        <p:spPr>
          <a:xfrm>
            <a:off x="3890236" y="5947292"/>
            <a:ext cx="6690049" cy="48532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🎮 OpenGL ES / ANGLE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2D/3D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oyun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motorları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kullanılan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grafi</a:t>
            </a:r>
            <a:r>
              <a:rPr lang="tr-TR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kütüphanesi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ANGLE: modern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donanım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uyumluluğu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performans</a:t>
            </a:r>
            <a:r>
              <a:rPr lang="en-US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D5A8E6-681B-4118-4243-0D6493DDF671}"/>
              </a:ext>
            </a:extLst>
          </p:cNvPr>
          <p:cNvSpPr txBox="1"/>
          <p:nvPr/>
        </p:nvSpPr>
        <p:spPr>
          <a:xfrm>
            <a:off x="3890236" y="11075786"/>
            <a:ext cx="6690048" cy="24987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🎥 Media Framework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 ve video oynatma, kayıt ve streaming desteği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CDFDFDA-F60D-0345-B56F-96EED2CAD850}"/>
              </a:ext>
            </a:extLst>
          </p:cNvPr>
          <p:cNvSpPr txBox="1"/>
          <p:nvPr/>
        </p:nvSpPr>
        <p:spPr>
          <a:xfrm>
            <a:off x="10833327" y="5978062"/>
            <a:ext cx="6862104" cy="40684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🌐 WebView (Chromium tabanlı)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4.4’ten itibaren Chromium motoru kullanır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içinde web sayfalarının çalıştırılmasını sağlar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77E670F-09DD-F250-D376-7BC02F6610A7}"/>
              </a:ext>
            </a:extLst>
          </p:cNvPr>
          <p:cNvSpPr txBox="1"/>
          <p:nvPr/>
        </p:nvSpPr>
        <p:spPr>
          <a:xfrm>
            <a:off x="10833327" y="10290956"/>
            <a:ext cx="6862104" cy="32835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🔧 Diğer Kütüphaneler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libc → temel sistem işlevleri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SSL → güvenli bağlantılar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nn-NO" sz="3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zlib → sıkıştırma işlemleri</a:t>
            </a:r>
            <a:endParaRPr lang="tr-TR" sz="3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What is SQLite? | Geekboots Story">
            <a:extLst>
              <a:ext uri="{FF2B5EF4-FFF2-40B4-BE49-F238E27FC236}">
                <a16:creationId xmlns:a16="http://schemas.microsoft.com/office/drawing/2014/main" id="{993C3A5D-1B14-DDC8-8AA5-ED91233E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932" y="2285792"/>
            <a:ext cx="4000620" cy="2996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Webview Android: What Is It And What Is It For? - GEARRICE">
            <a:extLst>
              <a:ext uri="{FF2B5EF4-FFF2-40B4-BE49-F238E27FC236}">
                <a16:creationId xmlns:a16="http://schemas.microsoft.com/office/drawing/2014/main" id="{06AE14F8-F6F0-9301-3234-DF16281C1A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C76D4F59-F73D-C3CA-6C21-1814B0900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04887" y="5874140"/>
            <a:ext cx="4890249" cy="2750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4" name="Picture 12" descr="En İyi Video Oynatıcı Programlar [2024] - AOrhan">
            <a:extLst>
              <a:ext uri="{FF2B5EF4-FFF2-40B4-BE49-F238E27FC236}">
                <a16:creationId xmlns:a16="http://schemas.microsoft.com/office/drawing/2014/main" id="{CA1FFB94-FF71-9C0E-3983-6A93BA94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2032" y="9214272"/>
            <a:ext cx="4890249" cy="3061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örsel üretildi">
            <a:extLst>
              <a:ext uri="{FF2B5EF4-FFF2-40B4-BE49-F238E27FC236}">
                <a16:creationId xmlns:a16="http://schemas.microsoft.com/office/drawing/2014/main" id="{90205383-7B56-8FC3-8051-E5CAAA614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8" y="3056648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33849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BBC45-4B73-88A1-A6F0-1358316AB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5030DD-8C37-1435-E84C-A61B078516AE}"/>
              </a:ext>
            </a:extLst>
          </p:cNvPr>
          <p:cNvSpPr txBox="1"/>
          <p:nvPr/>
        </p:nvSpPr>
        <p:spPr>
          <a:xfrm>
            <a:off x="4655963" y="1665884"/>
            <a:ext cx="10201222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Android Runtime (</a:t>
            </a:r>
            <a:r>
              <a:rPr lang="tr-TR" sz="5400" spc="-224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Dalvik’ten</a:t>
            </a: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 </a:t>
            </a:r>
            <a:r>
              <a:rPr lang="tr-TR" sz="5400" spc="-224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ART’ye</a:t>
            </a: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EC8DD7-0FF3-FCE9-E656-FE0A539A7243}"/>
              </a:ext>
            </a:extLst>
          </p:cNvPr>
          <p:cNvSpPr txBox="1"/>
          <p:nvPr/>
        </p:nvSpPr>
        <p:spPr>
          <a:xfrm>
            <a:off x="4655963" y="3028488"/>
            <a:ext cx="17096172" cy="10485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⏳ Dalvik (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Geçmiş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Android’in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ilk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yıllarında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kullanılan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sanal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dex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(Dalvik Executable)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dosyalarını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çalıştırırdı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Sadece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Just-in-Time (JIT)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derleme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yapardı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başlatma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süreleri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uzundu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⚡ ART – Android Runtime (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 5.0 (Lollipop)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varsayılan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oldu.Ahead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-of-Time (AOT) + JIT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hibrit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derleme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hızlı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açılışı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düşük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tüketimi.32-bit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64-bit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Güncellemeler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küçük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boyutlu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yükleme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kısa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Arial" panose="020B0604020202020204" pitchFamily="34" charset="0"/>
              <a:buChar char="•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🔐 Google Play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Politikaları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2019’dan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itibaren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64-bit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desteği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zorunlu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hale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geldi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Ø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API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seviyelerinin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düzenli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güncellenmesi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gerekiyor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7977266-3342-BEEC-55E2-028A324B04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1AA606FC-A2B1-DD42-B338-305EF035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5" y="3056648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B68E60C-ED81-D90A-D80D-5039C9C1A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217" y="396395"/>
            <a:ext cx="9163895" cy="48567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822417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A6DE5-00A2-B613-6390-5732E25E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2E62F0-A126-E0A8-9042-0EAB885DBBCA}"/>
              </a:ext>
            </a:extLst>
          </p:cNvPr>
          <p:cNvSpPr txBox="1"/>
          <p:nvPr/>
        </p:nvSpPr>
        <p:spPr>
          <a:xfrm>
            <a:off x="4401559" y="26708"/>
            <a:ext cx="1204831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Dalvik</a:t>
            </a: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 Sanal Makinesi ve VM Mantığı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A588F-7994-9352-B079-E8EF4CE1A8E6}"/>
              </a:ext>
            </a:extLst>
          </p:cNvPr>
          <p:cNvSpPr txBox="1"/>
          <p:nvPr/>
        </p:nvSpPr>
        <p:spPr>
          <a:xfrm>
            <a:off x="4401559" y="1222509"/>
            <a:ext cx="18065436" cy="33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Virtual Machine (VM)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Mantığı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👨‍💻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Normalde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bilgisayarlar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(0–1)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☕ Java/Kotlin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gibi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diller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önce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Bytecode’a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dönüştürülür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Java’da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.class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dosyaları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 (Sanal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): Bu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bytecode’u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yorumlayarak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çalıştıran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Avantaj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kod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donanımlarda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telefonlar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CPU’lar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çalışabilir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4212AC2-53EF-89BB-6978-5D5DE25C14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03F77BDC-1209-F8BA-B057-7ECEE9F2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" y="3045408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4F23C95E-B013-8805-767F-4F55C18CA552}"/>
              </a:ext>
            </a:extLst>
          </p:cNvPr>
          <p:cNvSpPr txBox="1"/>
          <p:nvPr/>
        </p:nvSpPr>
        <p:spPr>
          <a:xfrm>
            <a:off x="4255255" y="9911611"/>
            <a:ext cx="18065436" cy="3375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Dalvik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VM’nin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Özellikleri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dex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(Dalvik Executable)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formatını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APK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içindeki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bytecode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dönüştürülür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edilmiş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bytecode 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cihazlarda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bellek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tüketimi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Register-based architecture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(Java Virtual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Machine’den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JVM stack-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based’tir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Dalvik VM instance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içinde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birbirinden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izole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olur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(sandboxing).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22967DC-95E1-B22B-E68B-0281CAD3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888" y="4598432"/>
            <a:ext cx="12078170" cy="5313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91568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AB311-F9B9-43BC-FE29-43277610D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D0CA7B-CF52-22AF-286C-29DDDBFA809C}"/>
              </a:ext>
            </a:extLst>
          </p:cNvPr>
          <p:cNvSpPr txBox="1"/>
          <p:nvPr/>
        </p:nvSpPr>
        <p:spPr>
          <a:xfrm>
            <a:off x="4401559" y="26708"/>
            <a:ext cx="1204831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Dalvik</a:t>
            </a: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 Sanal Makinesi ve VM Mantığı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6CA7CAF-B09C-0D5B-ADA2-B75F6ECBA7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757FD729-DDB0-4187-9771-0867EDE1A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" y="3045408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876472CF-BB80-0B81-E29E-36CAADFF356C}"/>
              </a:ext>
            </a:extLst>
          </p:cNvPr>
          <p:cNvSpPr txBox="1"/>
          <p:nvPr/>
        </p:nvSpPr>
        <p:spPr>
          <a:xfrm>
            <a:off x="4401559" y="2494228"/>
            <a:ext cx="17891513" cy="20832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Dalvik’ten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ART’ye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Geçişin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Sebebi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Dalvik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sadece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JIT (Just-in-Time)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derleme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yapıyordu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açılışları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yavaş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 AOT (Ahead-of-Time)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derlemeyi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kullanarak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daha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hızlı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verimli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hale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getirdi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A5703B6-16E0-165F-AC17-9DCA838BA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559" y="4831286"/>
            <a:ext cx="14380217" cy="79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852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85F9F-B18E-BF13-67AB-A595804AE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4FFC51-675D-4127-A9A5-D56D7BA99CF4}"/>
              </a:ext>
            </a:extLst>
          </p:cNvPr>
          <p:cNvSpPr txBox="1"/>
          <p:nvPr/>
        </p:nvSpPr>
        <p:spPr>
          <a:xfrm>
            <a:off x="4401559" y="281184"/>
            <a:ext cx="12048310" cy="13907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>
              <a:defRPr sz="11200" spc="-224">
                <a:solidFill>
                  <a:schemeClr val="accent2">
                    <a:hueOff val="-11135122"/>
                    <a:satOff val="1570"/>
                    <a:lumOff val="16427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tr-TR" sz="5400" spc="-224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Bold"/>
              </a:rPr>
              <a:t>Application Framework (Uygulama Çatısı)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72B0FD4-8159-DE02-DCCD-B3424D86B3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16200000">
            <a:off x="-1457100" y="8911061"/>
            <a:ext cx="6089906" cy="1252265"/>
          </a:xfrm>
        </p:spPr>
        <p:txBody>
          <a:bodyPr/>
          <a:lstStyle/>
          <a:p>
            <a:r>
              <a:rPr lang="tr-TR" sz="2400" dirty="0"/>
              <a:t>Ağlasun Meslek Yüksekokulu</a:t>
            </a:r>
            <a:br>
              <a:rPr lang="tr-TR" sz="2400" dirty="0"/>
            </a:br>
            <a:r>
              <a:rPr lang="tr-TR" sz="2400" dirty="0"/>
              <a:t>Bilgisayar Teknolojisi ve Programlama</a:t>
            </a:r>
          </a:p>
        </p:txBody>
      </p:sp>
      <p:pic>
        <p:nvPicPr>
          <p:cNvPr id="3074" name="Picture 2" descr="Görsel üretildi">
            <a:extLst>
              <a:ext uri="{FF2B5EF4-FFF2-40B4-BE49-F238E27FC236}">
                <a16:creationId xmlns:a16="http://schemas.microsoft.com/office/drawing/2014/main" id="{4FE21283-28AE-615B-C020-ED3BD819C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" y="3045408"/>
            <a:ext cx="2426208" cy="2426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551928C-5034-562C-9D80-39AFF3EC27C1}"/>
              </a:ext>
            </a:extLst>
          </p:cNvPr>
          <p:cNvSpPr txBox="1"/>
          <p:nvPr/>
        </p:nvSpPr>
        <p:spPr>
          <a:xfrm>
            <a:off x="4236967" y="1727853"/>
            <a:ext cx="17891513" cy="143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📱 Application Framework,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Android’in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kritik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katmanıdır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→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geliştiricilerin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doğrudan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etkileşim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kurduğu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kısımdır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🧩 Android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buradaki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bileşenler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üzerine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inşa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edilir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8367A165-37E1-510C-B2FE-4E9E7D4E7FEF}"/>
              </a:ext>
            </a:extLst>
          </p:cNvPr>
          <p:cNvSpPr txBox="1"/>
          <p:nvPr/>
        </p:nvSpPr>
        <p:spPr>
          <a:xfrm>
            <a:off x="5535415" y="3239937"/>
            <a:ext cx="7357625" cy="59612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taşları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r-TR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Kullanıcı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arayüzünü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temsil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ekranlar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Giriş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ekranı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ayarlar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ekranı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r>
              <a:rPr lang="tr-TR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Arka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planda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bileşenler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Müzik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takibi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Android Architecture and Components - TechVidvan">
            <a:extLst>
              <a:ext uri="{FF2B5EF4-FFF2-40B4-BE49-F238E27FC236}">
                <a16:creationId xmlns:a16="http://schemas.microsoft.com/office/drawing/2014/main" id="{12AE3283-8F8F-435B-6181-D5BBBDC2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62" y="9350514"/>
            <a:ext cx="12347243" cy="427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5BA913F-3EA8-4E57-CA8F-C58F442CAB09}"/>
              </a:ext>
            </a:extLst>
          </p:cNvPr>
          <p:cNvSpPr txBox="1"/>
          <p:nvPr/>
        </p:nvSpPr>
        <p:spPr>
          <a:xfrm>
            <a:off x="14876770" y="3239937"/>
            <a:ext cx="7912953" cy="59612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Temel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yapı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taşları</a:t>
            </a:r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r-TR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Content Providers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arası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paylaşımı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sağlar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Rehber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medya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dosyaları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25500"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Broadcast Receivers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veya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tarafından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gönderilen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mesajları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yayınları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yakalar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tr-T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defTabSz="825500">
              <a:buFont typeface="Wingdings" panose="05000000000000000000" pitchFamily="2" charset="2"/>
              <a:buChar char="ü"/>
              <a:defRPr sz="3400">
                <a:solidFill>
                  <a:schemeClr val="accent4">
                    <a:hueOff val="7206875"/>
                    <a:lumOff val="38051"/>
                  </a:schemeClr>
                </a:solidFill>
                <a:latin typeface="+mn-lt"/>
                <a:ea typeface="+mn-ea"/>
                <a:cs typeface="+mn-cs"/>
                <a:sym typeface="Montserrat Bold"/>
              </a:defRPr>
            </a:pP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Örnek: Pil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azaldı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uyarısı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internet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bağlantısı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değişti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bildirimi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8105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Montserrat Bold"/>
        <a:ea typeface="Montserrat Bold"/>
        <a:cs typeface="Montserrat Bold"/>
      </a:majorFont>
      <a:minorFont>
        <a:latin typeface="Montserrat Bold"/>
        <a:ea typeface="Montserrat Bold"/>
        <a:cs typeface="Montserrat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1184617"/>
            <a:satOff val="-51665"/>
            <a:lumOff val="-25708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Light"/>
            <a:ea typeface="Montserrat Light"/>
            <a:cs typeface="Montserrat Light"/>
            <a:sym typeface="Montserrat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boto Light"/>
            <a:ea typeface="Roboto Light"/>
            <a:cs typeface="Roboto Light"/>
            <a:sym typeface="Robot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{084A97A0-3FA8-3D46-B641-D284F2925014}tf10001071</Template>
  <TotalTime>3465</TotalTime>
  <Words>995</Words>
  <Application>Microsoft Office PowerPoint</Application>
  <PresentationFormat>Özel</PresentationFormat>
  <Paragraphs>114</Paragraphs>
  <Slides>11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Montserrat Bold</vt:lpstr>
      <vt:lpstr>Montserrat Light</vt:lpstr>
      <vt:lpstr>Roboto</vt:lpstr>
      <vt:lpstr>Roboto Light</vt:lpstr>
      <vt:lpstr>Tahoma</vt:lpstr>
      <vt:lpstr>Wingdings</vt:lpstr>
      <vt:lpstr>21_BasicWhite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Ekrem</dc:creator>
  <cp:lastModifiedBy>Ekrem Eşref  KILINÇ</cp:lastModifiedBy>
  <cp:revision>53</cp:revision>
  <dcterms:modified xsi:type="dcterms:W3CDTF">2025-09-12T11:16:46Z</dcterms:modified>
</cp:coreProperties>
</file>