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4"/>
  </p:notesMasterIdLst>
  <p:handoutMasterIdLst>
    <p:handoutMasterId r:id="rId15"/>
  </p:handoutMasterIdLst>
  <p:sldIdLst>
    <p:sldId id="304" r:id="rId3"/>
    <p:sldId id="258" r:id="rId4"/>
    <p:sldId id="308" r:id="rId5"/>
    <p:sldId id="315" r:id="rId6"/>
    <p:sldId id="309" r:id="rId7"/>
    <p:sldId id="310" r:id="rId8"/>
    <p:sldId id="311" r:id="rId9"/>
    <p:sldId id="314" r:id="rId10"/>
    <p:sldId id="312" r:id="rId11"/>
    <p:sldId id="316" r:id="rId12"/>
    <p:sldId id="313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1pPr>
    <a:lvl2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2pPr>
    <a:lvl3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3pPr>
    <a:lvl4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4pPr>
    <a:lvl5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5pPr>
    <a:lvl6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6pPr>
    <a:lvl7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7pPr>
    <a:lvl8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8pPr>
    <a:lvl9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4C4"/>
    <a:srgbClr val="C2C3C5"/>
    <a:srgbClr val="38296E"/>
    <a:srgbClr val="F15F7E"/>
    <a:srgbClr val="23114E"/>
    <a:srgbClr val="29144E"/>
    <a:srgbClr val="2F1343"/>
    <a:srgbClr val="3B1854"/>
    <a:srgbClr val="20325C"/>
    <a:srgbClr val="011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508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76672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94694"/>
  </p:normalViewPr>
  <p:slideViewPr>
    <p:cSldViewPr snapToGrid="0" snapToObjects="1">
      <p:cViewPr varScale="1">
        <p:scale>
          <a:sx n="53" d="100"/>
          <a:sy n="53" d="100"/>
        </p:scale>
        <p:origin x="966" y="8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5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828D3D-FE98-D44E-AE2E-DF42749B02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CB8F6-0BD8-BE45-AC95-2CCE4E4EE1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13155-6910-3A44-AD0F-6297D5CAA81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94C9E5-78FE-8E49-8F32-0387FEBBC0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437E9-20F5-264C-919F-8FDFA5A2A9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59DEC-2FE2-1E46-AC81-BF20A7064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34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4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18A03-E6B7-95B5-BAC5-7C661BCE6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FD256B-2D01-CA14-35BE-EE86D54C14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167D76-B6A7-BE80-F42A-2A0B504A1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12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A6F09-225A-A1B8-A7A6-AE38E2B0D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DAD1C3-DAA0-A75B-B59F-2017C990CA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F0C06F-D5BB-5CB9-CE3A-629BE4195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6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2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B6C23-2136-2A50-BD1B-D7EF21A72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6E3E31-31DE-27B3-D016-6E196ACA98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63E1BC-C2B7-674F-859F-452138DBD3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48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0C6F5-4EB3-2799-EA95-A7A13E56A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023EC2-98A0-3C95-CF99-2C5CA1EFC8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34ED51-243F-AB62-9E95-91591ABCA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71996-3A08-19E6-C594-CBA571041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BB441F-260C-8873-72AB-5224899FDA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2492FF-07DE-A2C9-76FB-F4289819F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31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82609-3F66-1C46-9436-9D7431673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DD96C0-6EFA-C6BF-1DAA-BE334BAAF2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ECB6A-E5DB-D17A-CB85-25BE68163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68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6467E-4867-7BF0-F33F-7A9EB4347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152AAB-A091-7BD4-1E5D-46E0B835A0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04A1B0-5EF3-DF23-EC87-96B2229B0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80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64725-3577-106F-C3E8-14F1BBCE2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D7E767-A7B6-3164-0772-4505439866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E736AD-0466-1FF2-14A1-12CFDD1A4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F6826-BB48-B4A4-5747-281FA771E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78F1CA-63EE-0A06-CE0C-E68A08D3A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CFCA6E-D6AE-6BC2-204D-23275EEA6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8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4F04A-8D97-394A-9D20-4C62E820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63618-4150-C24A-895D-B224591B4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C76CE-1450-4046-9619-A38C0B2A5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8E4EE-BC73-FB43-A8EA-C3F53317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224D4-FDF3-244D-BA6B-E1917FA0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216AA-AA67-974A-A093-8A9E2F1DB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2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6EB67-8107-D547-930D-6F321496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8FF54F-F947-D64B-86B4-F87ECDA73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3A865-294A-5847-828E-3155E2F9A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5FCAD-F250-D340-8D8E-0AAD036C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5CF8A-4427-BE40-8CAE-6FDA9468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00B00-2BA8-5E46-A721-7EE72073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56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91DE4-2A0D-1B49-BA01-8C3D3246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279F2-91AC-8E4F-965A-922ACA39F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D0443-7E9B-F64F-90E1-C4FCAC890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31C31-27CD-564C-827A-786CCDC9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D6F21-B194-0145-9108-F8FE38440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86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C3DCF1-368A-C942-8D7A-5B99FB7A2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79CFC7-1A8D-9A4E-B7AC-6A32AA057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68CDE-8E32-3D4F-BBCF-AE26E1A7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46169-4CD8-F149-87A9-44593DDE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B8B74-5D69-0D45-9DBB-2174CEEC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14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0C0A-6389-5B4A-AAEB-E675E03D9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9CF8A-6888-DC4D-A01B-9CA6ABC1C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12C4C-8987-0D4D-8835-B60DB524C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D08EC-2640-3946-97C2-9C6DF0651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 userDrawn="1"/>
        </p:nvSpPr>
        <p:spPr>
          <a:xfrm>
            <a:off x="0" y="-20844"/>
            <a:ext cx="3600002" cy="13716000"/>
          </a:xfrm>
          <a:prstGeom prst="rect">
            <a:avLst/>
          </a:prstGeom>
          <a:solidFill>
            <a:srgbClr val="F1F3F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1828800">
              <a:lnSpc>
                <a:spcPct val="100000"/>
              </a:lnSpc>
              <a:defRPr sz="800"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/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01860" y="11526063"/>
            <a:ext cx="371984" cy="3841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3" name="Brand Values"/>
          <p:cNvSpPr txBox="1">
            <a:spLocks noGrp="1"/>
          </p:cNvSpPr>
          <p:nvPr>
            <p:ph type="body" sz="quarter" idx="14" hasCustomPrompt="1"/>
          </p:nvPr>
        </p:nvSpPr>
        <p:spPr>
          <a:xfrm rot="16200000">
            <a:off x="-345757" y="8989321"/>
            <a:ext cx="3867217" cy="69826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buSzTx/>
              <a:buNone/>
              <a:defRPr sz="1800">
                <a:solidFill>
                  <a:schemeClr val="accent1">
                    <a:hueOff val="1184617"/>
                    <a:satOff val="-51665"/>
                    <a:lumOff val="-25708"/>
                  </a:schemeClr>
                </a:solidFill>
              </a:defRPr>
            </a:lvl1pPr>
          </a:lstStyle>
          <a:p>
            <a:r>
              <a:rPr lang="tr-TR"/>
              <a:t>Burdur Mehmet Akif Ersoy Üniversitesi</a:t>
            </a:r>
            <a:endParaRPr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0A7A706-10DE-854B-9A92-16FA78B3A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9" y="1616166"/>
            <a:ext cx="2032902" cy="71948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2261-DF14-4D43-971B-ACE42C080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BD3D0-F458-F842-8AC5-7562CE52E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6DEC6-97F6-5C45-A68A-65AA6C360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418C6-6535-8D45-854E-72B3C0DE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61E27-1EAA-5240-893E-D112C71F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E376-20FF-C349-8776-919DCB40B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321FC-C65E-DE4A-934E-A39056E50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9413E-A73A-824D-8482-1D9148D4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5C4EE-87E8-0B4D-AD9F-5CCF8116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7133B-0255-1E4A-8F7C-25ECF20B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9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23DA-BCFC-FB45-9DC1-CCE4D954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FDC24-DF24-4C4B-BA07-C792505E2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6C92A-DE5E-D047-899A-179F850B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DB828-B0D0-BA4F-8BC4-A5852228A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F8437-4B28-1549-B530-CCBCCAD7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9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F1BA1-3B74-704E-9A62-86156724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30205-ED18-0743-9A7A-3A7E24A28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82F58-D73B-1047-9FE5-238787DF1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F0A37-0F85-A143-8386-5A235E2A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ABC76-BF44-374C-AAE6-E700FA1E2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4671C-C519-E349-9DC0-25369D9D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3F4B3-5D17-4C40-BA60-756D1A95F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66E98-72E3-9044-B903-F27DFB978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7942F-7069-404A-9AD4-758523286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7F1A5B-4EE6-0043-A347-060171982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25570-A2DE-124E-8B6D-672C9C91A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66EA81-BC68-E248-856A-C26BCCE3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BF2E26-E21E-C84B-995F-34262A00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DDD09-E44F-6E4E-B923-B04E8186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2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528B-58A8-5D40-B265-CB7F441C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D0B08-CB71-5B4C-98FD-664225F4C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8887E-FE0C-7244-884D-9DB2FC1B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46C6B-901D-1F4F-BE6F-F140C773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2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E4CF93-2575-A140-8DC0-DE84BFC91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5B4CA-3F54-1440-9522-8752876C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72CAD-33FF-0849-ACDD-2E2D4318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7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030265" y="619125"/>
            <a:ext cx="7768829" cy="142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rPr dirty="0"/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030265" y="4161234"/>
            <a:ext cx="7768829" cy="85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245" y="12985996"/>
            <a:ext cx="371984" cy="384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 algn="ctr" defTabSz="821531">
              <a:lnSpc>
                <a:spcPct val="100000"/>
              </a:lnSpc>
              <a:defRPr sz="1600">
                <a:solidFill>
                  <a:schemeClr val="accent1">
                    <a:hueOff val="1184617"/>
                    <a:satOff val="-51665"/>
                    <a:lumOff val="-25708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1pPr>
      <a:lvl2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2pPr>
      <a:lvl3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3pPr>
      <a:lvl4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4pPr>
      <a:lvl5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5pPr>
      <a:lvl6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6pPr>
      <a:lvl7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7pPr>
      <a:lvl8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8pPr>
      <a:lvl9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9pPr>
    </p:titleStyle>
    <p:bodyStyle>
      <a:lvl1pPr marL="304800" marR="0" indent="-304800" algn="l" defTabSz="2438339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1pPr>
      <a:lvl2pPr marL="685800" marR="0" indent="-304800" algn="l" defTabSz="2438339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2pPr>
      <a:lvl3pPr marL="1066800" marR="0" indent="-304800" algn="l" defTabSz="2438339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3pPr>
      <a:lvl4pPr marL="1447800" marR="0" indent="-304800" algn="l" defTabSz="2438339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4pPr>
      <a:lvl5pPr marL="1828800" marR="0" indent="-304800" algn="l" defTabSz="2438339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5pPr>
      <a:lvl6pPr marL="2209800" marR="0" indent="-304800" algn="l" defTabSz="2438339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6pPr>
      <a:lvl7pPr marL="2590800" marR="0" indent="-304800" algn="l" defTabSz="2438339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7pPr>
      <a:lvl8pPr marL="2971800" marR="0" indent="-304800" algn="l" defTabSz="2438339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8pPr>
      <a:lvl9pPr marL="3352800" marR="0" indent="-304800" algn="l" defTabSz="2438339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82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A1E686-2A90-0C47-BDEC-2BF0B2DB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3EAE1-4CC4-9942-87BF-697E12292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D417B-18EC-9646-9424-81F501FB0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55C4A-B174-C345-A32C-9A2C7D4CF7F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5665-CFA0-9046-823D-C751541B8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3003F-1305-8C49-BC07-B9936240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4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veloper.android.com/jetpack/compose" TargetMode="External"/><Relationship Id="rId4" Type="http://schemas.openxmlformats.org/officeDocument/2006/relationships/hyperlink" Target="https://kotlinlang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gradle.org/" TargetMode="External"/><Relationship Id="rId13" Type="http://schemas.openxmlformats.org/officeDocument/2006/relationships/hyperlink" Target="https://firebase.google.com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github.com/JetBrains/JetBrainsRuntime" TargetMode="External"/><Relationship Id="rId12" Type="http://schemas.openxmlformats.org/officeDocument/2006/relationships/hyperlink" Target="https://developer.android.com/studio/run/emulato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tlinlang.org/" TargetMode="External"/><Relationship Id="rId11" Type="http://schemas.openxmlformats.org/officeDocument/2006/relationships/hyperlink" Target="https://git-scm.com/" TargetMode="External"/><Relationship Id="rId5" Type="http://schemas.openxmlformats.org/officeDocument/2006/relationships/hyperlink" Target="https://openjdk.org/" TargetMode="External"/><Relationship Id="rId15" Type="http://schemas.openxmlformats.org/officeDocument/2006/relationships/hyperlink" Target="https://code.visualstudio.com/" TargetMode="External"/><Relationship Id="rId10" Type="http://schemas.openxmlformats.org/officeDocument/2006/relationships/hyperlink" Target="https://sqlitebrowser.org/" TargetMode="External"/><Relationship Id="rId4" Type="http://schemas.openxmlformats.org/officeDocument/2006/relationships/hyperlink" Target="https://developer.android.com/studio" TargetMode="External"/><Relationship Id="rId9" Type="http://schemas.openxmlformats.org/officeDocument/2006/relationships/hyperlink" Target="https://www.sqlite.org/" TargetMode="External"/><Relationship Id="rId14" Type="http://schemas.openxmlformats.org/officeDocument/2006/relationships/hyperlink" Target="https://www.postman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1528590" y="13052459"/>
            <a:ext cx="224419" cy="39049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tr-TR" smtClean="0"/>
              <a:t>1</a:t>
            </a:fld>
            <a:endParaRPr lang="tr-T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87B4F-1EB9-2745-95B8-3008B72E0F9A}"/>
              </a:ext>
            </a:extLst>
          </p:cNvPr>
          <p:cNvSpPr txBox="1"/>
          <p:nvPr/>
        </p:nvSpPr>
        <p:spPr>
          <a:xfrm>
            <a:off x="1515978" y="4329479"/>
            <a:ext cx="13980695" cy="13753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80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Mobil Programlamaya Giriş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8471E-A064-6D4E-9B52-52A5CA92427E}"/>
              </a:ext>
            </a:extLst>
          </p:cNvPr>
          <p:cNvSpPr txBox="1"/>
          <p:nvPr/>
        </p:nvSpPr>
        <p:spPr>
          <a:xfrm>
            <a:off x="1515978" y="7572958"/>
            <a:ext cx="13980695" cy="759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0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Öğr. Gör. Ekrem Eşref KILINÇ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D4A55-13C1-E34E-8550-DA564ACBE0DA}"/>
              </a:ext>
            </a:extLst>
          </p:cNvPr>
          <p:cNvSpPr txBox="1"/>
          <p:nvPr/>
        </p:nvSpPr>
        <p:spPr>
          <a:xfrm>
            <a:off x="1515978" y="8393797"/>
            <a:ext cx="5486400" cy="575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800" u="none" strike="noStrike" cap="none" spc="0" normalizeH="0" baseline="0" dirty="0">
                <a:ln>
                  <a:noFill/>
                </a:ln>
                <a:solidFill>
                  <a:srgbClr val="C3C4C4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ekilinc@mehmetakif.edu.tr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05A29-84C9-8946-BD64-4ED796F9998C}"/>
              </a:ext>
            </a:extLst>
          </p:cNvPr>
          <p:cNvSpPr txBox="1"/>
          <p:nvPr/>
        </p:nvSpPr>
        <p:spPr>
          <a:xfrm>
            <a:off x="1515978" y="2173798"/>
            <a:ext cx="12328038" cy="575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800" u="none" strike="noStrike" cap="none" spc="0" normalizeH="0" baseline="0" dirty="0">
                <a:ln>
                  <a:noFill/>
                </a:ln>
                <a:solidFill>
                  <a:srgbClr val="C2C3C5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Ağlasun Meslek Yüksekokulu Bilgisayar  Teknolojileri ve Programlama Bölümü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AC0109A4-4888-0C21-BCF4-06CFE62DE268}"/>
              </a:ext>
            </a:extLst>
          </p:cNvPr>
          <p:cNvSpPr txBox="1"/>
          <p:nvPr/>
        </p:nvSpPr>
        <p:spPr>
          <a:xfrm>
            <a:off x="1515978" y="12112114"/>
            <a:ext cx="9182502" cy="759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000" u="none" strike="noStrike" cap="none" spc="0" normalizeH="0" baseline="0" dirty="0">
                <a:ln>
                  <a:noFill/>
                </a:ln>
                <a:solidFill>
                  <a:srgbClr val="C2C3C5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19304 - Mobil Programlama Dersi</a:t>
            </a:r>
          </a:p>
        </p:txBody>
      </p:sp>
    </p:spTree>
    <p:extLst>
      <p:ext uri="{BB962C8B-B14F-4D97-AF65-F5344CB8AC3E}">
        <p14:creationId xmlns:p14="http://schemas.microsoft.com/office/powerpoint/2010/main" val="375473421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94D53-D59F-C8CA-9A0A-017EFD298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AA3A71-A00D-04D7-F970-28AE9533F2D6}"/>
              </a:ext>
            </a:extLst>
          </p:cNvPr>
          <p:cNvSpPr txBox="1"/>
          <p:nvPr/>
        </p:nvSpPr>
        <p:spPr>
          <a:xfrm>
            <a:off x="10034637" y="1625269"/>
            <a:ext cx="7037398" cy="13907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sv-SE" sz="5400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Mobil Pazarın Geleceği</a:t>
            </a:r>
            <a:endParaRPr lang="tr-TR" sz="5400" spc="-224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479CF-0CD6-A7B1-D8C1-3B53200AB15C}"/>
              </a:ext>
            </a:extLst>
          </p:cNvPr>
          <p:cNvSpPr txBox="1"/>
          <p:nvPr/>
        </p:nvSpPr>
        <p:spPr>
          <a:xfrm>
            <a:off x="5443293" y="3489945"/>
            <a:ext cx="16850651" cy="4668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📶 5G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TeknolojisiDaha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hızlı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internet,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düşük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gecikme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yeni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nesil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senaryoları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(AR/VR,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bulut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oyunlar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📱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Katlanabilir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Yeni Nesil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CihazlarUygulamaların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farklı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ekran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boyutlarına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uyumlu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olması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gerekiyor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🤖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Yapay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Zekâ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EntegrasyonuOn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-device AI, Google ML Kit, TensorFlow Lite →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gerçek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zamanlı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çeviri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görüntü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işleme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akıllı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öneriler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🌐 IoT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Akıllı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CihazlarMobil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cihazlar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otomasyonu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sağlık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cihazları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otomotiv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sistemleriyle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daha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entegre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hale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geliyor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reeform 418">
            <a:extLst>
              <a:ext uri="{FF2B5EF4-FFF2-40B4-BE49-F238E27FC236}">
                <a16:creationId xmlns:a16="http://schemas.microsoft.com/office/drawing/2014/main" id="{FC437E71-78BB-DB8B-9EB4-2B5D22E0626A}"/>
              </a:ext>
            </a:extLst>
          </p:cNvPr>
          <p:cNvSpPr/>
          <p:nvPr/>
        </p:nvSpPr>
        <p:spPr>
          <a:xfrm>
            <a:off x="21196663" y="1671637"/>
            <a:ext cx="1097281" cy="89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28" y="12481"/>
                </a:moveTo>
                <a:cubicBezTo>
                  <a:pt x="19462" y="12481"/>
                  <a:pt x="19652" y="12714"/>
                  <a:pt x="19652" y="13002"/>
                </a:cubicBezTo>
                <a:lnTo>
                  <a:pt x="19652" y="16822"/>
                </a:lnTo>
                <a:cubicBezTo>
                  <a:pt x="19652" y="17110"/>
                  <a:pt x="19462" y="17343"/>
                  <a:pt x="19228" y="17343"/>
                </a:cubicBezTo>
                <a:cubicBezTo>
                  <a:pt x="18994" y="17343"/>
                  <a:pt x="18805" y="17110"/>
                  <a:pt x="18805" y="16822"/>
                </a:cubicBezTo>
                <a:lnTo>
                  <a:pt x="18805" y="13002"/>
                </a:lnTo>
                <a:cubicBezTo>
                  <a:pt x="18805" y="12715"/>
                  <a:pt x="18994" y="12481"/>
                  <a:pt x="19228" y="12481"/>
                </a:cubicBezTo>
                <a:close/>
                <a:moveTo>
                  <a:pt x="19228" y="11117"/>
                </a:moveTo>
                <a:cubicBezTo>
                  <a:pt x="19774" y="11117"/>
                  <a:pt x="19773" y="12158"/>
                  <a:pt x="19228" y="12158"/>
                </a:cubicBezTo>
                <a:cubicBezTo>
                  <a:pt x="18682" y="12158"/>
                  <a:pt x="18683" y="11117"/>
                  <a:pt x="19228" y="11117"/>
                </a:cubicBezTo>
                <a:close/>
                <a:moveTo>
                  <a:pt x="12833" y="1041"/>
                </a:moveTo>
                <a:cubicBezTo>
                  <a:pt x="11946" y="1041"/>
                  <a:pt x="11224" y="1928"/>
                  <a:pt x="11224" y="3019"/>
                </a:cubicBezTo>
                <a:lnTo>
                  <a:pt x="11224" y="18802"/>
                </a:lnTo>
                <a:cubicBezTo>
                  <a:pt x="11655" y="18341"/>
                  <a:pt x="12218" y="18061"/>
                  <a:pt x="12833" y="18061"/>
                </a:cubicBezTo>
                <a:lnTo>
                  <a:pt x="20753" y="18061"/>
                </a:lnTo>
                <a:lnTo>
                  <a:pt x="20753" y="1041"/>
                </a:lnTo>
                <a:close/>
                <a:moveTo>
                  <a:pt x="3282" y="1041"/>
                </a:moveTo>
                <a:lnTo>
                  <a:pt x="3282" y="9473"/>
                </a:lnTo>
                <a:lnTo>
                  <a:pt x="3726" y="9134"/>
                </a:lnTo>
                <a:cubicBezTo>
                  <a:pt x="3794" y="9082"/>
                  <a:pt x="3872" y="9056"/>
                  <a:pt x="3949" y="9056"/>
                </a:cubicBezTo>
                <a:cubicBezTo>
                  <a:pt x="4027" y="9056"/>
                  <a:pt x="4105" y="9082"/>
                  <a:pt x="4173" y="9134"/>
                </a:cubicBezTo>
                <a:lnTo>
                  <a:pt x="4616" y="9473"/>
                </a:lnTo>
                <a:lnTo>
                  <a:pt x="4616" y="1041"/>
                </a:lnTo>
                <a:lnTo>
                  <a:pt x="3282" y="1041"/>
                </a:lnTo>
                <a:close/>
                <a:moveTo>
                  <a:pt x="847" y="1041"/>
                </a:moveTo>
                <a:lnTo>
                  <a:pt x="847" y="18061"/>
                </a:lnTo>
                <a:lnTo>
                  <a:pt x="8767" y="18061"/>
                </a:lnTo>
                <a:cubicBezTo>
                  <a:pt x="9075" y="18061"/>
                  <a:pt x="9369" y="18131"/>
                  <a:pt x="9641" y="18258"/>
                </a:cubicBezTo>
                <a:lnTo>
                  <a:pt x="10376" y="18802"/>
                </a:lnTo>
                <a:lnTo>
                  <a:pt x="10376" y="18802"/>
                </a:lnTo>
                <a:lnTo>
                  <a:pt x="10376" y="18802"/>
                </a:lnTo>
                <a:lnTo>
                  <a:pt x="10376" y="18802"/>
                </a:lnTo>
                <a:lnTo>
                  <a:pt x="10376" y="3019"/>
                </a:lnTo>
                <a:cubicBezTo>
                  <a:pt x="10376" y="1928"/>
                  <a:pt x="9654" y="1041"/>
                  <a:pt x="8767" y="1041"/>
                </a:cubicBezTo>
                <a:lnTo>
                  <a:pt x="5463" y="1041"/>
                </a:lnTo>
                <a:lnTo>
                  <a:pt x="5463" y="10409"/>
                </a:lnTo>
                <a:cubicBezTo>
                  <a:pt x="5463" y="10598"/>
                  <a:pt x="5380" y="10772"/>
                  <a:pt x="5246" y="10864"/>
                </a:cubicBezTo>
                <a:cubicBezTo>
                  <a:pt x="5182" y="10908"/>
                  <a:pt x="5111" y="10930"/>
                  <a:pt x="5040" y="10930"/>
                </a:cubicBezTo>
                <a:cubicBezTo>
                  <a:pt x="4962" y="10930"/>
                  <a:pt x="4885" y="10903"/>
                  <a:pt x="4816" y="10851"/>
                </a:cubicBezTo>
                <a:lnTo>
                  <a:pt x="3949" y="10189"/>
                </a:lnTo>
                <a:lnTo>
                  <a:pt x="3082" y="10851"/>
                </a:lnTo>
                <a:cubicBezTo>
                  <a:pt x="2952" y="10951"/>
                  <a:pt x="2787" y="10956"/>
                  <a:pt x="2653" y="10864"/>
                </a:cubicBezTo>
                <a:cubicBezTo>
                  <a:pt x="2519" y="10772"/>
                  <a:pt x="2435" y="10598"/>
                  <a:pt x="2435" y="10409"/>
                </a:cubicBezTo>
                <a:lnTo>
                  <a:pt x="2435" y="1041"/>
                </a:lnTo>
                <a:close/>
                <a:moveTo>
                  <a:pt x="424" y="0"/>
                </a:moveTo>
                <a:lnTo>
                  <a:pt x="8767" y="0"/>
                </a:lnTo>
                <a:cubicBezTo>
                  <a:pt x="9611" y="0"/>
                  <a:pt x="10358" y="526"/>
                  <a:pt x="10800" y="1326"/>
                </a:cubicBezTo>
                <a:cubicBezTo>
                  <a:pt x="11242" y="526"/>
                  <a:pt x="11989" y="0"/>
                  <a:pt x="12833" y="0"/>
                </a:cubicBezTo>
                <a:lnTo>
                  <a:pt x="21176" y="0"/>
                </a:lnTo>
                <a:cubicBezTo>
                  <a:pt x="21410" y="0"/>
                  <a:pt x="21600" y="233"/>
                  <a:pt x="21600" y="520"/>
                </a:cubicBezTo>
                <a:lnTo>
                  <a:pt x="21600" y="18581"/>
                </a:lnTo>
                <a:cubicBezTo>
                  <a:pt x="21600" y="18869"/>
                  <a:pt x="21410" y="19102"/>
                  <a:pt x="21176" y="19102"/>
                </a:cubicBezTo>
                <a:lnTo>
                  <a:pt x="12833" y="19102"/>
                </a:lnTo>
                <a:cubicBezTo>
                  <a:pt x="11946" y="19102"/>
                  <a:pt x="11224" y="19989"/>
                  <a:pt x="11224" y="21080"/>
                </a:cubicBezTo>
                <a:cubicBezTo>
                  <a:pt x="11224" y="21367"/>
                  <a:pt x="11034" y="21600"/>
                  <a:pt x="10800" y="21600"/>
                </a:cubicBezTo>
                <a:cubicBezTo>
                  <a:pt x="10566" y="21600"/>
                  <a:pt x="10376" y="21367"/>
                  <a:pt x="10376" y="21080"/>
                </a:cubicBezTo>
                <a:cubicBezTo>
                  <a:pt x="10376" y="19989"/>
                  <a:pt x="9654" y="19102"/>
                  <a:pt x="8767" y="19102"/>
                </a:cubicBezTo>
                <a:lnTo>
                  <a:pt x="424" y="19102"/>
                </a:lnTo>
                <a:cubicBezTo>
                  <a:pt x="190" y="19102"/>
                  <a:pt x="0" y="18869"/>
                  <a:pt x="0" y="18581"/>
                </a:cubicBezTo>
                <a:lnTo>
                  <a:pt x="0" y="520"/>
                </a:lnTo>
                <a:cubicBezTo>
                  <a:pt x="0" y="233"/>
                  <a:pt x="190" y="0"/>
                  <a:pt x="424" y="0"/>
                </a:cubicBezTo>
                <a:close/>
              </a:path>
            </a:pathLst>
          </a:custGeom>
          <a:solidFill>
            <a:schemeClr val="accent4">
              <a:hueOff val="7206875"/>
              <a:lumOff val="38051"/>
            </a:schemeClr>
          </a:solidFill>
          <a:ln w="12700">
            <a:miter lim="400000"/>
          </a:ln>
        </p:spPr>
        <p:txBody>
          <a:bodyPr lIns="68580" tIns="68580" rIns="68580" bIns="68580" anchor="ctr"/>
          <a:lstStyle/>
          <a:p>
            <a:pPr defTabSz="1828800">
              <a:lnSpc>
                <a:spcPct val="100000"/>
              </a:lnSpc>
              <a:defRPr sz="800"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A81DE25-E685-FB55-443E-070541649B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-1457100" y="8911061"/>
            <a:ext cx="6089906" cy="1252265"/>
          </a:xfrm>
        </p:spPr>
        <p:txBody>
          <a:bodyPr/>
          <a:lstStyle/>
          <a:p>
            <a:r>
              <a:rPr lang="tr-TR" sz="2400" dirty="0"/>
              <a:t>Ağlasun Meslek Yüksekokulu</a:t>
            </a:r>
            <a:br>
              <a:rPr lang="tr-TR" sz="2400" dirty="0"/>
            </a:br>
            <a:r>
              <a:rPr lang="tr-TR" sz="2400" dirty="0"/>
              <a:t>Bilgisayar Teknolojisi ve Programlama</a:t>
            </a:r>
          </a:p>
        </p:txBody>
      </p:sp>
      <p:pic>
        <p:nvPicPr>
          <p:cNvPr id="9218" name="Picture 2" descr="Görsel üretildi">
            <a:extLst>
              <a:ext uri="{FF2B5EF4-FFF2-40B4-BE49-F238E27FC236}">
                <a16:creationId xmlns:a16="http://schemas.microsoft.com/office/drawing/2014/main" id="{A96C9E2F-5008-7E73-5C70-8277A5E6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85" y="8515502"/>
            <a:ext cx="4680000" cy="468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örsel üretildi">
            <a:extLst>
              <a:ext uri="{FF2B5EF4-FFF2-40B4-BE49-F238E27FC236}">
                <a16:creationId xmlns:a16="http://schemas.microsoft.com/office/drawing/2014/main" id="{E8A853BA-9035-8FFA-6D22-1353529DC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336" y="8515502"/>
            <a:ext cx="4680000" cy="468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Görsel üretildi">
            <a:extLst>
              <a:ext uri="{FF2B5EF4-FFF2-40B4-BE49-F238E27FC236}">
                <a16:creationId xmlns:a16="http://schemas.microsoft.com/office/drawing/2014/main" id="{51B718D4-6275-5732-FC50-B19360EE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787" y="8515502"/>
            <a:ext cx="4680000" cy="468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06737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B470E-F386-47E7-FDA9-5F952BF8E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196375-1516-8BF9-DA9F-6F60753212E2}"/>
              </a:ext>
            </a:extLst>
          </p:cNvPr>
          <p:cNvSpPr txBox="1"/>
          <p:nvPr/>
        </p:nvSpPr>
        <p:spPr>
          <a:xfrm>
            <a:off x="5168100" y="2122281"/>
            <a:ext cx="16132630" cy="13907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5400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Kaynaklar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D0FE7-5D19-F2E0-0856-3F572FB11272}"/>
              </a:ext>
            </a:extLst>
          </p:cNvPr>
          <p:cNvSpPr txBox="1"/>
          <p:nvPr/>
        </p:nvSpPr>
        <p:spPr>
          <a:xfrm>
            <a:off x="5168100" y="3853303"/>
            <a:ext cx="15899675" cy="75309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457200" indent="-457200" defTabSz="825500">
              <a:buFont typeface="Wingdings" panose="05000000000000000000" pitchFamily="2" charset="2"/>
              <a:buChar char="q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Android Developers. (2025). Android Developers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Resmî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Dokümantasyonu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Google.</a:t>
            </a:r>
            <a:br>
              <a:rPr lang="tr-T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Erişim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2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https://developer.android.com</a:t>
            </a:r>
            <a:endParaRPr lang="tr-TR" sz="32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q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JetBrains. (2025).</a:t>
            </a:r>
            <a:r>
              <a:rPr lang="tr-T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Kotlin Programming Language. JetBrains.</a:t>
            </a:r>
            <a:br>
              <a:rPr lang="tr-T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Erişim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2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https://kotlinlang.org</a:t>
            </a:r>
            <a:endParaRPr lang="tr-TR" sz="32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q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Google. (2025). Jetpack Compose – Modern Android UI. Android Developers.</a:t>
            </a:r>
            <a:br>
              <a:rPr lang="tr-T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Erişim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2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https://developer.android.com/jetpack/compose</a:t>
            </a:r>
            <a:endParaRPr lang="tr-TR" sz="32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q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 Firebase. (2025). Firebase – App Development Platform. Google.</a:t>
            </a:r>
            <a:br>
              <a:rPr lang="tr-T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Erişim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2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https://firebase.google.comStatCounter </a:t>
            </a:r>
            <a:endParaRPr lang="tr-TR" sz="32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q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GlobalStats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(2025). Mobile Operating System Market Share Worldwide.</a:t>
            </a:r>
            <a:br>
              <a:rPr lang="tr-T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Erişim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2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https://gs.statcounter.com/os-market-share/mobile/worldwide</a:t>
            </a:r>
          </a:p>
        </p:txBody>
      </p:sp>
      <p:sp>
        <p:nvSpPr>
          <p:cNvPr id="11" name="Freeform 418">
            <a:extLst>
              <a:ext uri="{FF2B5EF4-FFF2-40B4-BE49-F238E27FC236}">
                <a16:creationId xmlns:a16="http://schemas.microsoft.com/office/drawing/2014/main" id="{B35F96F2-B075-1453-4117-1D1EDFC07DDF}"/>
              </a:ext>
            </a:extLst>
          </p:cNvPr>
          <p:cNvSpPr/>
          <p:nvPr/>
        </p:nvSpPr>
        <p:spPr>
          <a:xfrm>
            <a:off x="21196663" y="1671637"/>
            <a:ext cx="1097281" cy="89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28" y="12481"/>
                </a:moveTo>
                <a:cubicBezTo>
                  <a:pt x="19462" y="12481"/>
                  <a:pt x="19652" y="12714"/>
                  <a:pt x="19652" y="13002"/>
                </a:cubicBezTo>
                <a:lnTo>
                  <a:pt x="19652" y="16822"/>
                </a:lnTo>
                <a:cubicBezTo>
                  <a:pt x="19652" y="17110"/>
                  <a:pt x="19462" y="17343"/>
                  <a:pt x="19228" y="17343"/>
                </a:cubicBezTo>
                <a:cubicBezTo>
                  <a:pt x="18994" y="17343"/>
                  <a:pt x="18805" y="17110"/>
                  <a:pt x="18805" y="16822"/>
                </a:cubicBezTo>
                <a:lnTo>
                  <a:pt x="18805" y="13002"/>
                </a:lnTo>
                <a:cubicBezTo>
                  <a:pt x="18805" y="12715"/>
                  <a:pt x="18994" y="12481"/>
                  <a:pt x="19228" y="12481"/>
                </a:cubicBezTo>
                <a:close/>
                <a:moveTo>
                  <a:pt x="19228" y="11117"/>
                </a:moveTo>
                <a:cubicBezTo>
                  <a:pt x="19774" y="11117"/>
                  <a:pt x="19773" y="12158"/>
                  <a:pt x="19228" y="12158"/>
                </a:cubicBezTo>
                <a:cubicBezTo>
                  <a:pt x="18682" y="12158"/>
                  <a:pt x="18683" y="11117"/>
                  <a:pt x="19228" y="11117"/>
                </a:cubicBezTo>
                <a:close/>
                <a:moveTo>
                  <a:pt x="12833" y="1041"/>
                </a:moveTo>
                <a:cubicBezTo>
                  <a:pt x="11946" y="1041"/>
                  <a:pt x="11224" y="1928"/>
                  <a:pt x="11224" y="3019"/>
                </a:cubicBezTo>
                <a:lnTo>
                  <a:pt x="11224" y="18802"/>
                </a:lnTo>
                <a:cubicBezTo>
                  <a:pt x="11655" y="18341"/>
                  <a:pt x="12218" y="18061"/>
                  <a:pt x="12833" y="18061"/>
                </a:cubicBezTo>
                <a:lnTo>
                  <a:pt x="20753" y="18061"/>
                </a:lnTo>
                <a:lnTo>
                  <a:pt x="20753" y="1041"/>
                </a:lnTo>
                <a:close/>
                <a:moveTo>
                  <a:pt x="3282" y="1041"/>
                </a:moveTo>
                <a:lnTo>
                  <a:pt x="3282" y="9473"/>
                </a:lnTo>
                <a:lnTo>
                  <a:pt x="3726" y="9134"/>
                </a:lnTo>
                <a:cubicBezTo>
                  <a:pt x="3794" y="9082"/>
                  <a:pt x="3872" y="9056"/>
                  <a:pt x="3949" y="9056"/>
                </a:cubicBezTo>
                <a:cubicBezTo>
                  <a:pt x="4027" y="9056"/>
                  <a:pt x="4105" y="9082"/>
                  <a:pt x="4173" y="9134"/>
                </a:cubicBezTo>
                <a:lnTo>
                  <a:pt x="4616" y="9473"/>
                </a:lnTo>
                <a:lnTo>
                  <a:pt x="4616" y="1041"/>
                </a:lnTo>
                <a:lnTo>
                  <a:pt x="3282" y="1041"/>
                </a:lnTo>
                <a:close/>
                <a:moveTo>
                  <a:pt x="847" y="1041"/>
                </a:moveTo>
                <a:lnTo>
                  <a:pt x="847" y="18061"/>
                </a:lnTo>
                <a:lnTo>
                  <a:pt x="8767" y="18061"/>
                </a:lnTo>
                <a:cubicBezTo>
                  <a:pt x="9075" y="18061"/>
                  <a:pt x="9369" y="18131"/>
                  <a:pt x="9641" y="18258"/>
                </a:cubicBezTo>
                <a:lnTo>
                  <a:pt x="10376" y="18802"/>
                </a:lnTo>
                <a:lnTo>
                  <a:pt x="10376" y="18802"/>
                </a:lnTo>
                <a:lnTo>
                  <a:pt x="10376" y="18802"/>
                </a:lnTo>
                <a:lnTo>
                  <a:pt x="10376" y="18802"/>
                </a:lnTo>
                <a:lnTo>
                  <a:pt x="10376" y="3019"/>
                </a:lnTo>
                <a:cubicBezTo>
                  <a:pt x="10376" y="1928"/>
                  <a:pt x="9654" y="1041"/>
                  <a:pt x="8767" y="1041"/>
                </a:cubicBezTo>
                <a:lnTo>
                  <a:pt x="5463" y="1041"/>
                </a:lnTo>
                <a:lnTo>
                  <a:pt x="5463" y="10409"/>
                </a:lnTo>
                <a:cubicBezTo>
                  <a:pt x="5463" y="10598"/>
                  <a:pt x="5380" y="10772"/>
                  <a:pt x="5246" y="10864"/>
                </a:cubicBezTo>
                <a:cubicBezTo>
                  <a:pt x="5182" y="10908"/>
                  <a:pt x="5111" y="10930"/>
                  <a:pt x="5040" y="10930"/>
                </a:cubicBezTo>
                <a:cubicBezTo>
                  <a:pt x="4962" y="10930"/>
                  <a:pt x="4885" y="10903"/>
                  <a:pt x="4816" y="10851"/>
                </a:cubicBezTo>
                <a:lnTo>
                  <a:pt x="3949" y="10189"/>
                </a:lnTo>
                <a:lnTo>
                  <a:pt x="3082" y="10851"/>
                </a:lnTo>
                <a:cubicBezTo>
                  <a:pt x="2952" y="10951"/>
                  <a:pt x="2787" y="10956"/>
                  <a:pt x="2653" y="10864"/>
                </a:cubicBezTo>
                <a:cubicBezTo>
                  <a:pt x="2519" y="10772"/>
                  <a:pt x="2435" y="10598"/>
                  <a:pt x="2435" y="10409"/>
                </a:cubicBezTo>
                <a:lnTo>
                  <a:pt x="2435" y="1041"/>
                </a:lnTo>
                <a:close/>
                <a:moveTo>
                  <a:pt x="424" y="0"/>
                </a:moveTo>
                <a:lnTo>
                  <a:pt x="8767" y="0"/>
                </a:lnTo>
                <a:cubicBezTo>
                  <a:pt x="9611" y="0"/>
                  <a:pt x="10358" y="526"/>
                  <a:pt x="10800" y="1326"/>
                </a:cubicBezTo>
                <a:cubicBezTo>
                  <a:pt x="11242" y="526"/>
                  <a:pt x="11989" y="0"/>
                  <a:pt x="12833" y="0"/>
                </a:cubicBezTo>
                <a:lnTo>
                  <a:pt x="21176" y="0"/>
                </a:lnTo>
                <a:cubicBezTo>
                  <a:pt x="21410" y="0"/>
                  <a:pt x="21600" y="233"/>
                  <a:pt x="21600" y="520"/>
                </a:cubicBezTo>
                <a:lnTo>
                  <a:pt x="21600" y="18581"/>
                </a:lnTo>
                <a:cubicBezTo>
                  <a:pt x="21600" y="18869"/>
                  <a:pt x="21410" y="19102"/>
                  <a:pt x="21176" y="19102"/>
                </a:cubicBezTo>
                <a:lnTo>
                  <a:pt x="12833" y="19102"/>
                </a:lnTo>
                <a:cubicBezTo>
                  <a:pt x="11946" y="19102"/>
                  <a:pt x="11224" y="19989"/>
                  <a:pt x="11224" y="21080"/>
                </a:cubicBezTo>
                <a:cubicBezTo>
                  <a:pt x="11224" y="21367"/>
                  <a:pt x="11034" y="21600"/>
                  <a:pt x="10800" y="21600"/>
                </a:cubicBezTo>
                <a:cubicBezTo>
                  <a:pt x="10566" y="21600"/>
                  <a:pt x="10376" y="21367"/>
                  <a:pt x="10376" y="21080"/>
                </a:cubicBezTo>
                <a:cubicBezTo>
                  <a:pt x="10376" y="19989"/>
                  <a:pt x="9654" y="19102"/>
                  <a:pt x="8767" y="19102"/>
                </a:cubicBezTo>
                <a:lnTo>
                  <a:pt x="424" y="19102"/>
                </a:lnTo>
                <a:cubicBezTo>
                  <a:pt x="190" y="19102"/>
                  <a:pt x="0" y="18869"/>
                  <a:pt x="0" y="18581"/>
                </a:cubicBezTo>
                <a:lnTo>
                  <a:pt x="0" y="520"/>
                </a:lnTo>
                <a:cubicBezTo>
                  <a:pt x="0" y="233"/>
                  <a:pt x="190" y="0"/>
                  <a:pt x="424" y="0"/>
                </a:cubicBezTo>
                <a:close/>
              </a:path>
            </a:pathLst>
          </a:custGeom>
          <a:solidFill>
            <a:schemeClr val="accent4">
              <a:hueOff val="7206875"/>
              <a:lumOff val="38051"/>
            </a:schemeClr>
          </a:solidFill>
          <a:ln w="12700">
            <a:miter lim="400000"/>
          </a:ln>
        </p:spPr>
        <p:txBody>
          <a:bodyPr lIns="68580" tIns="68580" rIns="68580" bIns="68580" anchor="ctr"/>
          <a:lstStyle/>
          <a:p>
            <a:pPr defTabSz="1828800">
              <a:lnSpc>
                <a:spcPct val="100000"/>
              </a:lnSpc>
              <a:defRPr sz="800"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9B0F03D-42D1-D25D-7EAC-A30EBE8616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-1457100" y="8911061"/>
            <a:ext cx="6089906" cy="1252265"/>
          </a:xfrm>
        </p:spPr>
        <p:txBody>
          <a:bodyPr/>
          <a:lstStyle/>
          <a:p>
            <a:r>
              <a:rPr lang="tr-TR" sz="2400" dirty="0"/>
              <a:t>Ağlasun Meslek Yüksekokulu</a:t>
            </a:r>
            <a:br>
              <a:rPr lang="tr-TR" sz="2400" dirty="0"/>
            </a:br>
            <a:r>
              <a:rPr lang="tr-TR" sz="2400" dirty="0"/>
              <a:t>Bilgisayar Teknolojisi ve Programlama</a:t>
            </a:r>
          </a:p>
        </p:txBody>
      </p:sp>
    </p:spTree>
    <p:extLst>
      <p:ext uri="{BB962C8B-B14F-4D97-AF65-F5344CB8AC3E}">
        <p14:creationId xmlns:p14="http://schemas.microsoft.com/office/powerpoint/2010/main" val="70862192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Samsung Galaxy cihazımda kilit ekranındaki saat stilini nasıl ...">
            <a:extLst>
              <a:ext uri="{FF2B5EF4-FFF2-40B4-BE49-F238E27FC236}">
                <a16:creationId xmlns:a16="http://schemas.microsoft.com/office/drawing/2014/main" id="{751CBE7F-BE28-314D-8D78-9933E10B3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3590">
            <a:off x="18941853" y="3814327"/>
            <a:ext cx="3900732" cy="827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BD7645-A833-F445-BE8E-16AA95A65FF1}"/>
              </a:ext>
            </a:extLst>
          </p:cNvPr>
          <p:cNvSpPr txBox="1"/>
          <p:nvPr/>
        </p:nvSpPr>
        <p:spPr>
          <a:xfrm>
            <a:off x="5638800" y="1214948"/>
            <a:ext cx="16132630" cy="1806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7200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Dersin Amacı ve Kapsamı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769AC-A5F7-D941-BCDA-7C0C013DD13E}"/>
              </a:ext>
            </a:extLst>
          </p:cNvPr>
          <p:cNvSpPr txBox="1"/>
          <p:nvPr/>
        </p:nvSpPr>
        <p:spPr>
          <a:xfrm>
            <a:off x="5193792" y="3646544"/>
            <a:ext cx="13734289" cy="6422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📱 </a:t>
            </a:r>
            <a:r>
              <a:rPr lang="tr-TR" sz="3400" noProof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Öğrencilere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400" noProof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 programlamanın temellerini öğretmek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🌍 </a:t>
            </a:r>
            <a:r>
              <a:rPr lang="tr-TR" sz="3400" noProof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Android işletim sistemi üzerinden uygulama geliştirme pratiği kazandırmak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🛠️ </a:t>
            </a:r>
            <a:r>
              <a:rPr lang="tr-TR" sz="3400" noProof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 araçlar (Android </a:t>
            </a:r>
            <a:r>
              <a:rPr lang="tr-TR" sz="3400" noProof="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Studio</a:t>
            </a:r>
            <a:r>
              <a:rPr lang="tr-TR" sz="3400" noProof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r-TR" sz="3400" noProof="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Kotlin</a:t>
            </a:r>
            <a:r>
              <a:rPr lang="tr-TR" sz="3400" noProof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r-TR" sz="3400" noProof="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Jetpack</a:t>
            </a:r>
            <a:r>
              <a:rPr lang="tr-TR" sz="3400" noProof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3400" noProof="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Compose</a:t>
            </a:r>
            <a:r>
              <a:rPr lang="tr-TR" sz="3400" noProof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ile çalışma becerisi edinmek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🤝 </a:t>
            </a:r>
            <a:r>
              <a:rPr lang="tr-TR" sz="3400" noProof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Takım çalışması ve proje yönetimi alışkanlığı kazandırmak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🚀 </a:t>
            </a:r>
            <a:r>
              <a:rPr lang="tr-TR" sz="3400" noProof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 sonunda basit–orta ölçekli bir Android uygulamasını tasarlayıp Google </a:t>
            </a:r>
            <a:r>
              <a:rPr lang="tr-TR" sz="3400" noProof="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Play’e</a:t>
            </a:r>
            <a:r>
              <a:rPr lang="tr-TR" sz="3400" noProof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hazırlayabilmek</a:t>
            </a:r>
            <a:endParaRPr lang="en-US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reeform 418">
            <a:extLst>
              <a:ext uri="{FF2B5EF4-FFF2-40B4-BE49-F238E27FC236}">
                <a16:creationId xmlns:a16="http://schemas.microsoft.com/office/drawing/2014/main" id="{6607FA27-D82D-F948-9490-017A265D3CBE}"/>
              </a:ext>
            </a:extLst>
          </p:cNvPr>
          <p:cNvSpPr/>
          <p:nvPr/>
        </p:nvSpPr>
        <p:spPr>
          <a:xfrm>
            <a:off x="21196663" y="1671637"/>
            <a:ext cx="1097281" cy="89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28" y="12481"/>
                </a:moveTo>
                <a:cubicBezTo>
                  <a:pt x="19462" y="12481"/>
                  <a:pt x="19652" y="12714"/>
                  <a:pt x="19652" y="13002"/>
                </a:cubicBezTo>
                <a:lnTo>
                  <a:pt x="19652" y="16822"/>
                </a:lnTo>
                <a:cubicBezTo>
                  <a:pt x="19652" y="17110"/>
                  <a:pt x="19462" y="17343"/>
                  <a:pt x="19228" y="17343"/>
                </a:cubicBezTo>
                <a:cubicBezTo>
                  <a:pt x="18994" y="17343"/>
                  <a:pt x="18805" y="17110"/>
                  <a:pt x="18805" y="16822"/>
                </a:cubicBezTo>
                <a:lnTo>
                  <a:pt x="18805" y="13002"/>
                </a:lnTo>
                <a:cubicBezTo>
                  <a:pt x="18805" y="12715"/>
                  <a:pt x="18994" y="12481"/>
                  <a:pt x="19228" y="12481"/>
                </a:cubicBezTo>
                <a:close/>
                <a:moveTo>
                  <a:pt x="19228" y="11117"/>
                </a:moveTo>
                <a:cubicBezTo>
                  <a:pt x="19774" y="11117"/>
                  <a:pt x="19773" y="12158"/>
                  <a:pt x="19228" y="12158"/>
                </a:cubicBezTo>
                <a:cubicBezTo>
                  <a:pt x="18682" y="12158"/>
                  <a:pt x="18683" y="11117"/>
                  <a:pt x="19228" y="11117"/>
                </a:cubicBezTo>
                <a:close/>
                <a:moveTo>
                  <a:pt x="12833" y="1041"/>
                </a:moveTo>
                <a:cubicBezTo>
                  <a:pt x="11946" y="1041"/>
                  <a:pt x="11224" y="1928"/>
                  <a:pt x="11224" y="3019"/>
                </a:cubicBezTo>
                <a:lnTo>
                  <a:pt x="11224" y="18802"/>
                </a:lnTo>
                <a:cubicBezTo>
                  <a:pt x="11655" y="18341"/>
                  <a:pt x="12218" y="18061"/>
                  <a:pt x="12833" y="18061"/>
                </a:cubicBezTo>
                <a:lnTo>
                  <a:pt x="20753" y="18061"/>
                </a:lnTo>
                <a:lnTo>
                  <a:pt x="20753" y="1041"/>
                </a:lnTo>
                <a:close/>
                <a:moveTo>
                  <a:pt x="3282" y="1041"/>
                </a:moveTo>
                <a:lnTo>
                  <a:pt x="3282" y="9473"/>
                </a:lnTo>
                <a:lnTo>
                  <a:pt x="3726" y="9134"/>
                </a:lnTo>
                <a:cubicBezTo>
                  <a:pt x="3794" y="9082"/>
                  <a:pt x="3872" y="9056"/>
                  <a:pt x="3949" y="9056"/>
                </a:cubicBezTo>
                <a:cubicBezTo>
                  <a:pt x="4027" y="9056"/>
                  <a:pt x="4105" y="9082"/>
                  <a:pt x="4173" y="9134"/>
                </a:cubicBezTo>
                <a:lnTo>
                  <a:pt x="4616" y="9473"/>
                </a:lnTo>
                <a:lnTo>
                  <a:pt x="4616" y="1041"/>
                </a:lnTo>
                <a:lnTo>
                  <a:pt x="3282" y="1041"/>
                </a:lnTo>
                <a:close/>
                <a:moveTo>
                  <a:pt x="847" y="1041"/>
                </a:moveTo>
                <a:lnTo>
                  <a:pt x="847" y="18061"/>
                </a:lnTo>
                <a:lnTo>
                  <a:pt x="8767" y="18061"/>
                </a:lnTo>
                <a:cubicBezTo>
                  <a:pt x="9075" y="18061"/>
                  <a:pt x="9369" y="18131"/>
                  <a:pt x="9641" y="18258"/>
                </a:cubicBezTo>
                <a:lnTo>
                  <a:pt x="10376" y="18802"/>
                </a:lnTo>
                <a:lnTo>
                  <a:pt x="10376" y="18802"/>
                </a:lnTo>
                <a:lnTo>
                  <a:pt x="10376" y="18802"/>
                </a:lnTo>
                <a:lnTo>
                  <a:pt x="10376" y="18802"/>
                </a:lnTo>
                <a:lnTo>
                  <a:pt x="10376" y="3019"/>
                </a:lnTo>
                <a:cubicBezTo>
                  <a:pt x="10376" y="1928"/>
                  <a:pt x="9654" y="1041"/>
                  <a:pt x="8767" y="1041"/>
                </a:cubicBezTo>
                <a:lnTo>
                  <a:pt x="5463" y="1041"/>
                </a:lnTo>
                <a:lnTo>
                  <a:pt x="5463" y="10409"/>
                </a:lnTo>
                <a:cubicBezTo>
                  <a:pt x="5463" y="10598"/>
                  <a:pt x="5380" y="10772"/>
                  <a:pt x="5246" y="10864"/>
                </a:cubicBezTo>
                <a:cubicBezTo>
                  <a:pt x="5182" y="10908"/>
                  <a:pt x="5111" y="10930"/>
                  <a:pt x="5040" y="10930"/>
                </a:cubicBezTo>
                <a:cubicBezTo>
                  <a:pt x="4962" y="10930"/>
                  <a:pt x="4885" y="10903"/>
                  <a:pt x="4816" y="10851"/>
                </a:cubicBezTo>
                <a:lnTo>
                  <a:pt x="3949" y="10189"/>
                </a:lnTo>
                <a:lnTo>
                  <a:pt x="3082" y="10851"/>
                </a:lnTo>
                <a:cubicBezTo>
                  <a:pt x="2952" y="10951"/>
                  <a:pt x="2787" y="10956"/>
                  <a:pt x="2653" y="10864"/>
                </a:cubicBezTo>
                <a:cubicBezTo>
                  <a:pt x="2519" y="10772"/>
                  <a:pt x="2435" y="10598"/>
                  <a:pt x="2435" y="10409"/>
                </a:cubicBezTo>
                <a:lnTo>
                  <a:pt x="2435" y="1041"/>
                </a:lnTo>
                <a:close/>
                <a:moveTo>
                  <a:pt x="424" y="0"/>
                </a:moveTo>
                <a:lnTo>
                  <a:pt x="8767" y="0"/>
                </a:lnTo>
                <a:cubicBezTo>
                  <a:pt x="9611" y="0"/>
                  <a:pt x="10358" y="526"/>
                  <a:pt x="10800" y="1326"/>
                </a:cubicBezTo>
                <a:cubicBezTo>
                  <a:pt x="11242" y="526"/>
                  <a:pt x="11989" y="0"/>
                  <a:pt x="12833" y="0"/>
                </a:cubicBezTo>
                <a:lnTo>
                  <a:pt x="21176" y="0"/>
                </a:lnTo>
                <a:cubicBezTo>
                  <a:pt x="21410" y="0"/>
                  <a:pt x="21600" y="233"/>
                  <a:pt x="21600" y="520"/>
                </a:cubicBezTo>
                <a:lnTo>
                  <a:pt x="21600" y="18581"/>
                </a:lnTo>
                <a:cubicBezTo>
                  <a:pt x="21600" y="18869"/>
                  <a:pt x="21410" y="19102"/>
                  <a:pt x="21176" y="19102"/>
                </a:cubicBezTo>
                <a:lnTo>
                  <a:pt x="12833" y="19102"/>
                </a:lnTo>
                <a:cubicBezTo>
                  <a:pt x="11946" y="19102"/>
                  <a:pt x="11224" y="19989"/>
                  <a:pt x="11224" y="21080"/>
                </a:cubicBezTo>
                <a:cubicBezTo>
                  <a:pt x="11224" y="21367"/>
                  <a:pt x="11034" y="21600"/>
                  <a:pt x="10800" y="21600"/>
                </a:cubicBezTo>
                <a:cubicBezTo>
                  <a:pt x="10566" y="21600"/>
                  <a:pt x="10376" y="21367"/>
                  <a:pt x="10376" y="21080"/>
                </a:cubicBezTo>
                <a:cubicBezTo>
                  <a:pt x="10376" y="19989"/>
                  <a:pt x="9654" y="19102"/>
                  <a:pt x="8767" y="19102"/>
                </a:cubicBezTo>
                <a:lnTo>
                  <a:pt x="424" y="19102"/>
                </a:lnTo>
                <a:cubicBezTo>
                  <a:pt x="190" y="19102"/>
                  <a:pt x="0" y="18869"/>
                  <a:pt x="0" y="18581"/>
                </a:cubicBezTo>
                <a:lnTo>
                  <a:pt x="0" y="520"/>
                </a:lnTo>
                <a:cubicBezTo>
                  <a:pt x="0" y="233"/>
                  <a:pt x="190" y="0"/>
                  <a:pt x="424" y="0"/>
                </a:cubicBezTo>
                <a:close/>
              </a:path>
            </a:pathLst>
          </a:custGeom>
          <a:solidFill>
            <a:schemeClr val="accent4">
              <a:hueOff val="7206875"/>
              <a:lumOff val="38051"/>
            </a:schemeClr>
          </a:solidFill>
          <a:ln w="12700">
            <a:miter lim="400000"/>
          </a:ln>
        </p:spPr>
        <p:txBody>
          <a:bodyPr lIns="68580" tIns="68580" rIns="68580" bIns="68580" anchor="ctr"/>
          <a:lstStyle/>
          <a:p>
            <a:pPr defTabSz="1828800">
              <a:lnSpc>
                <a:spcPct val="100000"/>
              </a:lnSpc>
              <a:defRPr sz="800"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43FA6AE3-91DF-DCAB-3849-3B27903250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FAB7C-77A4-0395-9D04-1D9727DC6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ABEDB1-ADF4-58CD-BAEB-39AA510F09B6}"/>
              </a:ext>
            </a:extLst>
          </p:cNvPr>
          <p:cNvSpPr txBox="1"/>
          <p:nvPr/>
        </p:nvSpPr>
        <p:spPr>
          <a:xfrm>
            <a:off x="5638800" y="1422698"/>
            <a:ext cx="16132630" cy="13907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5400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Mobil Uygulamaların Günlük Hayattaki Rolü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A00CA-FB1A-1950-6B9E-6239F87AB934}"/>
              </a:ext>
            </a:extLst>
          </p:cNvPr>
          <p:cNvSpPr txBox="1"/>
          <p:nvPr/>
        </p:nvSpPr>
        <p:spPr>
          <a:xfrm>
            <a:off x="10997433" y="4281553"/>
            <a:ext cx="13734289" cy="56380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📞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İletişim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Mesajlaşma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görüntülü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arama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sosyal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media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💳 Finans: Mobil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bankacılık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ödeme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sistemleri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kripto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cüzdanlar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🎮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Eğlence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Oyunlar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müzik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video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platformları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🧠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Eğitim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E-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kitaplar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öğrenme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çevrim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içi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uygulamaları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🏥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Sağlık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Adım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sayar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kalori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takibi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doktor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randevuları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🚗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Ulaşım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Haritalar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navigasyon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toplu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taşıma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uygulamaları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💼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İş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Dünyası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E-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toplantı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yönetim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araçları</a:t>
            </a:r>
            <a:endParaRPr lang="en-US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reeform 418">
            <a:extLst>
              <a:ext uri="{FF2B5EF4-FFF2-40B4-BE49-F238E27FC236}">
                <a16:creationId xmlns:a16="http://schemas.microsoft.com/office/drawing/2014/main" id="{E331FBF0-B285-6D5B-DA71-9B809696C558}"/>
              </a:ext>
            </a:extLst>
          </p:cNvPr>
          <p:cNvSpPr/>
          <p:nvPr/>
        </p:nvSpPr>
        <p:spPr>
          <a:xfrm>
            <a:off x="21196663" y="1671637"/>
            <a:ext cx="1097281" cy="89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28" y="12481"/>
                </a:moveTo>
                <a:cubicBezTo>
                  <a:pt x="19462" y="12481"/>
                  <a:pt x="19652" y="12714"/>
                  <a:pt x="19652" y="13002"/>
                </a:cubicBezTo>
                <a:lnTo>
                  <a:pt x="19652" y="16822"/>
                </a:lnTo>
                <a:cubicBezTo>
                  <a:pt x="19652" y="17110"/>
                  <a:pt x="19462" y="17343"/>
                  <a:pt x="19228" y="17343"/>
                </a:cubicBezTo>
                <a:cubicBezTo>
                  <a:pt x="18994" y="17343"/>
                  <a:pt x="18805" y="17110"/>
                  <a:pt x="18805" y="16822"/>
                </a:cubicBezTo>
                <a:lnTo>
                  <a:pt x="18805" y="13002"/>
                </a:lnTo>
                <a:cubicBezTo>
                  <a:pt x="18805" y="12715"/>
                  <a:pt x="18994" y="12481"/>
                  <a:pt x="19228" y="12481"/>
                </a:cubicBezTo>
                <a:close/>
                <a:moveTo>
                  <a:pt x="19228" y="11117"/>
                </a:moveTo>
                <a:cubicBezTo>
                  <a:pt x="19774" y="11117"/>
                  <a:pt x="19773" y="12158"/>
                  <a:pt x="19228" y="12158"/>
                </a:cubicBezTo>
                <a:cubicBezTo>
                  <a:pt x="18682" y="12158"/>
                  <a:pt x="18683" y="11117"/>
                  <a:pt x="19228" y="11117"/>
                </a:cubicBezTo>
                <a:close/>
                <a:moveTo>
                  <a:pt x="12833" y="1041"/>
                </a:moveTo>
                <a:cubicBezTo>
                  <a:pt x="11946" y="1041"/>
                  <a:pt x="11224" y="1928"/>
                  <a:pt x="11224" y="3019"/>
                </a:cubicBezTo>
                <a:lnTo>
                  <a:pt x="11224" y="18802"/>
                </a:lnTo>
                <a:cubicBezTo>
                  <a:pt x="11655" y="18341"/>
                  <a:pt x="12218" y="18061"/>
                  <a:pt x="12833" y="18061"/>
                </a:cubicBezTo>
                <a:lnTo>
                  <a:pt x="20753" y="18061"/>
                </a:lnTo>
                <a:lnTo>
                  <a:pt x="20753" y="1041"/>
                </a:lnTo>
                <a:close/>
                <a:moveTo>
                  <a:pt x="3282" y="1041"/>
                </a:moveTo>
                <a:lnTo>
                  <a:pt x="3282" y="9473"/>
                </a:lnTo>
                <a:lnTo>
                  <a:pt x="3726" y="9134"/>
                </a:lnTo>
                <a:cubicBezTo>
                  <a:pt x="3794" y="9082"/>
                  <a:pt x="3872" y="9056"/>
                  <a:pt x="3949" y="9056"/>
                </a:cubicBezTo>
                <a:cubicBezTo>
                  <a:pt x="4027" y="9056"/>
                  <a:pt x="4105" y="9082"/>
                  <a:pt x="4173" y="9134"/>
                </a:cubicBezTo>
                <a:lnTo>
                  <a:pt x="4616" y="9473"/>
                </a:lnTo>
                <a:lnTo>
                  <a:pt x="4616" y="1041"/>
                </a:lnTo>
                <a:lnTo>
                  <a:pt x="3282" y="1041"/>
                </a:lnTo>
                <a:close/>
                <a:moveTo>
                  <a:pt x="847" y="1041"/>
                </a:moveTo>
                <a:lnTo>
                  <a:pt x="847" y="18061"/>
                </a:lnTo>
                <a:lnTo>
                  <a:pt x="8767" y="18061"/>
                </a:lnTo>
                <a:cubicBezTo>
                  <a:pt x="9075" y="18061"/>
                  <a:pt x="9369" y="18131"/>
                  <a:pt x="9641" y="18258"/>
                </a:cubicBezTo>
                <a:lnTo>
                  <a:pt x="10376" y="18802"/>
                </a:lnTo>
                <a:lnTo>
                  <a:pt x="10376" y="18802"/>
                </a:lnTo>
                <a:lnTo>
                  <a:pt x="10376" y="18802"/>
                </a:lnTo>
                <a:lnTo>
                  <a:pt x="10376" y="18802"/>
                </a:lnTo>
                <a:lnTo>
                  <a:pt x="10376" y="3019"/>
                </a:lnTo>
                <a:cubicBezTo>
                  <a:pt x="10376" y="1928"/>
                  <a:pt x="9654" y="1041"/>
                  <a:pt x="8767" y="1041"/>
                </a:cubicBezTo>
                <a:lnTo>
                  <a:pt x="5463" y="1041"/>
                </a:lnTo>
                <a:lnTo>
                  <a:pt x="5463" y="10409"/>
                </a:lnTo>
                <a:cubicBezTo>
                  <a:pt x="5463" y="10598"/>
                  <a:pt x="5380" y="10772"/>
                  <a:pt x="5246" y="10864"/>
                </a:cubicBezTo>
                <a:cubicBezTo>
                  <a:pt x="5182" y="10908"/>
                  <a:pt x="5111" y="10930"/>
                  <a:pt x="5040" y="10930"/>
                </a:cubicBezTo>
                <a:cubicBezTo>
                  <a:pt x="4962" y="10930"/>
                  <a:pt x="4885" y="10903"/>
                  <a:pt x="4816" y="10851"/>
                </a:cubicBezTo>
                <a:lnTo>
                  <a:pt x="3949" y="10189"/>
                </a:lnTo>
                <a:lnTo>
                  <a:pt x="3082" y="10851"/>
                </a:lnTo>
                <a:cubicBezTo>
                  <a:pt x="2952" y="10951"/>
                  <a:pt x="2787" y="10956"/>
                  <a:pt x="2653" y="10864"/>
                </a:cubicBezTo>
                <a:cubicBezTo>
                  <a:pt x="2519" y="10772"/>
                  <a:pt x="2435" y="10598"/>
                  <a:pt x="2435" y="10409"/>
                </a:cubicBezTo>
                <a:lnTo>
                  <a:pt x="2435" y="1041"/>
                </a:lnTo>
                <a:close/>
                <a:moveTo>
                  <a:pt x="424" y="0"/>
                </a:moveTo>
                <a:lnTo>
                  <a:pt x="8767" y="0"/>
                </a:lnTo>
                <a:cubicBezTo>
                  <a:pt x="9611" y="0"/>
                  <a:pt x="10358" y="526"/>
                  <a:pt x="10800" y="1326"/>
                </a:cubicBezTo>
                <a:cubicBezTo>
                  <a:pt x="11242" y="526"/>
                  <a:pt x="11989" y="0"/>
                  <a:pt x="12833" y="0"/>
                </a:cubicBezTo>
                <a:lnTo>
                  <a:pt x="21176" y="0"/>
                </a:lnTo>
                <a:cubicBezTo>
                  <a:pt x="21410" y="0"/>
                  <a:pt x="21600" y="233"/>
                  <a:pt x="21600" y="520"/>
                </a:cubicBezTo>
                <a:lnTo>
                  <a:pt x="21600" y="18581"/>
                </a:lnTo>
                <a:cubicBezTo>
                  <a:pt x="21600" y="18869"/>
                  <a:pt x="21410" y="19102"/>
                  <a:pt x="21176" y="19102"/>
                </a:cubicBezTo>
                <a:lnTo>
                  <a:pt x="12833" y="19102"/>
                </a:lnTo>
                <a:cubicBezTo>
                  <a:pt x="11946" y="19102"/>
                  <a:pt x="11224" y="19989"/>
                  <a:pt x="11224" y="21080"/>
                </a:cubicBezTo>
                <a:cubicBezTo>
                  <a:pt x="11224" y="21367"/>
                  <a:pt x="11034" y="21600"/>
                  <a:pt x="10800" y="21600"/>
                </a:cubicBezTo>
                <a:cubicBezTo>
                  <a:pt x="10566" y="21600"/>
                  <a:pt x="10376" y="21367"/>
                  <a:pt x="10376" y="21080"/>
                </a:cubicBezTo>
                <a:cubicBezTo>
                  <a:pt x="10376" y="19989"/>
                  <a:pt x="9654" y="19102"/>
                  <a:pt x="8767" y="19102"/>
                </a:cubicBezTo>
                <a:lnTo>
                  <a:pt x="424" y="19102"/>
                </a:lnTo>
                <a:cubicBezTo>
                  <a:pt x="190" y="19102"/>
                  <a:pt x="0" y="18869"/>
                  <a:pt x="0" y="18581"/>
                </a:cubicBezTo>
                <a:lnTo>
                  <a:pt x="0" y="520"/>
                </a:lnTo>
                <a:cubicBezTo>
                  <a:pt x="0" y="233"/>
                  <a:pt x="190" y="0"/>
                  <a:pt x="424" y="0"/>
                </a:cubicBezTo>
                <a:close/>
              </a:path>
            </a:pathLst>
          </a:custGeom>
          <a:solidFill>
            <a:schemeClr val="accent4">
              <a:hueOff val="7206875"/>
              <a:lumOff val="38051"/>
            </a:schemeClr>
          </a:solidFill>
          <a:ln w="12700">
            <a:miter lim="400000"/>
          </a:ln>
        </p:spPr>
        <p:txBody>
          <a:bodyPr lIns="68580" tIns="68580" rIns="68580" bIns="68580" anchor="ctr"/>
          <a:lstStyle/>
          <a:p>
            <a:pPr defTabSz="1828800">
              <a:lnSpc>
                <a:spcPct val="100000"/>
              </a:lnSpc>
              <a:defRPr sz="800"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/>
          </a:p>
        </p:txBody>
      </p:sp>
      <p:pic>
        <p:nvPicPr>
          <p:cNvPr id="2050" name="Picture 2" descr="Görsel üretildi">
            <a:extLst>
              <a:ext uri="{FF2B5EF4-FFF2-40B4-BE49-F238E27FC236}">
                <a16:creationId xmlns:a16="http://schemas.microsoft.com/office/drawing/2014/main" id="{EE5B2198-0533-AC7F-5C5F-9ABC7C3DB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797" y="4023482"/>
            <a:ext cx="6154225" cy="6154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B7579A1-E530-370F-E9B8-D36A81C1E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-1083093" y="9449658"/>
            <a:ext cx="5341889" cy="1252265"/>
          </a:xfrm>
          <a:ln w="12700">
            <a:miter lim="400000"/>
          </a:ln>
        </p:spPr>
        <p:txBody>
          <a:bodyPr wrap="square" lIns="71437" tIns="71437" rIns="71437" bIns="71437" anchor="ctr">
            <a:spAutoFit/>
          </a:bodyPr>
          <a:lstStyle/>
          <a:p>
            <a:r>
              <a:rPr lang="tr-TR" sz="2400" dirty="0"/>
              <a:t>Ağlasun Meslek Yüksekokulu</a:t>
            </a:r>
            <a:br>
              <a:rPr lang="tr-TR" sz="2400" dirty="0"/>
            </a:br>
            <a:r>
              <a:rPr lang="tr-TR" sz="2400" dirty="0"/>
              <a:t>Bilgisayar Teknolojisi ve Programlama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814166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54222-D970-8D39-A5E8-D6E866D28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697BF8-2F6C-3261-3114-3EF00A5A2882}"/>
              </a:ext>
            </a:extLst>
          </p:cNvPr>
          <p:cNvSpPr txBox="1"/>
          <p:nvPr/>
        </p:nvSpPr>
        <p:spPr>
          <a:xfrm>
            <a:off x="5612673" y="292064"/>
            <a:ext cx="16132630" cy="13907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5400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Mobil Uygulama Türleri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77F22-C23D-8EB9-7D9A-2C67F67BE0BF}"/>
              </a:ext>
            </a:extLst>
          </p:cNvPr>
          <p:cNvSpPr txBox="1"/>
          <p:nvPr/>
        </p:nvSpPr>
        <p:spPr>
          <a:xfrm>
            <a:off x="3708334" y="4210313"/>
            <a:ext cx="6690050" cy="7992572"/>
          </a:xfrm>
          <a:prstGeom prst="rect">
            <a:avLst/>
          </a:prstGeom>
          <a:noFill/>
          <a:ln w="12700" cap="flat">
            <a:solidFill>
              <a:schemeClr val="bg1">
                <a:lumMod val="9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📱 Native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Uygulamalar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4" indent="-457200" defTabSz="825500">
              <a:buFont typeface="Wingdings" panose="05000000000000000000" pitchFamily="2" charset="2"/>
              <a:buChar char="v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Doğrudan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Android (Kotlin/Java)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veya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iOS (Swift/Objective-C)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için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geliştirilir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4" indent="-457200" defTabSz="825500">
              <a:buFont typeface="Wingdings" panose="05000000000000000000" pitchFamily="2" charset="2"/>
              <a:buChar char="v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iyi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performans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cihaz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özelliklerine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erişim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sağlar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4" indent="-457200" defTabSz="825500">
              <a:buFont typeface="Wingdings" panose="05000000000000000000" pitchFamily="2" charset="2"/>
              <a:buChar char="v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Dezavantaj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Her platform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için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ayrı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geliştirme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gerekir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4" indent="-457200" defTabSz="825500">
              <a:buFont typeface="Wingdings" panose="05000000000000000000" pitchFamily="2" charset="2"/>
              <a:buChar char="v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reeform 418">
            <a:extLst>
              <a:ext uri="{FF2B5EF4-FFF2-40B4-BE49-F238E27FC236}">
                <a16:creationId xmlns:a16="http://schemas.microsoft.com/office/drawing/2014/main" id="{68F7ADE6-825B-8EDE-F5A1-F6EDEF655C78}"/>
              </a:ext>
            </a:extLst>
          </p:cNvPr>
          <p:cNvSpPr/>
          <p:nvPr/>
        </p:nvSpPr>
        <p:spPr>
          <a:xfrm>
            <a:off x="21196663" y="1671637"/>
            <a:ext cx="1097281" cy="89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28" y="12481"/>
                </a:moveTo>
                <a:cubicBezTo>
                  <a:pt x="19462" y="12481"/>
                  <a:pt x="19652" y="12714"/>
                  <a:pt x="19652" y="13002"/>
                </a:cubicBezTo>
                <a:lnTo>
                  <a:pt x="19652" y="16822"/>
                </a:lnTo>
                <a:cubicBezTo>
                  <a:pt x="19652" y="17110"/>
                  <a:pt x="19462" y="17343"/>
                  <a:pt x="19228" y="17343"/>
                </a:cubicBezTo>
                <a:cubicBezTo>
                  <a:pt x="18994" y="17343"/>
                  <a:pt x="18805" y="17110"/>
                  <a:pt x="18805" y="16822"/>
                </a:cubicBezTo>
                <a:lnTo>
                  <a:pt x="18805" y="13002"/>
                </a:lnTo>
                <a:cubicBezTo>
                  <a:pt x="18805" y="12715"/>
                  <a:pt x="18994" y="12481"/>
                  <a:pt x="19228" y="12481"/>
                </a:cubicBezTo>
                <a:close/>
                <a:moveTo>
                  <a:pt x="19228" y="11117"/>
                </a:moveTo>
                <a:cubicBezTo>
                  <a:pt x="19774" y="11117"/>
                  <a:pt x="19773" y="12158"/>
                  <a:pt x="19228" y="12158"/>
                </a:cubicBezTo>
                <a:cubicBezTo>
                  <a:pt x="18682" y="12158"/>
                  <a:pt x="18683" y="11117"/>
                  <a:pt x="19228" y="11117"/>
                </a:cubicBezTo>
                <a:close/>
                <a:moveTo>
                  <a:pt x="12833" y="1041"/>
                </a:moveTo>
                <a:cubicBezTo>
                  <a:pt x="11946" y="1041"/>
                  <a:pt x="11224" y="1928"/>
                  <a:pt x="11224" y="3019"/>
                </a:cubicBezTo>
                <a:lnTo>
                  <a:pt x="11224" y="18802"/>
                </a:lnTo>
                <a:cubicBezTo>
                  <a:pt x="11655" y="18341"/>
                  <a:pt x="12218" y="18061"/>
                  <a:pt x="12833" y="18061"/>
                </a:cubicBezTo>
                <a:lnTo>
                  <a:pt x="20753" y="18061"/>
                </a:lnTo>
                <a:lnTo>
                  <a:pt x="20753" y="1041"/>
                </a:lnTo>
                <a:close/>
                <a:moveTo>
                  <a:pt x="3282" y="1041"/>
                </a:moveTo>
                <a:lnTo>
                  <a:pt x="3282" y="9473"/>
                </a:lnTo>
                <a:lnTo>
                  <a:pt x="3726" y="9134"/>
                </a:lnTo>
                <a:cubicBezTo>
                  <a:pt x="3794" y="9082"/>
                  <a:pt x="3872" y="9056"/>
                  <a:pt x="3949" y="9056"/>
                </a:cubicBezTo>
                <a:cubicBezTo>
                  <a:pt x="4027" y="9056"/>
                  <a:pt x="4105" y="9082"/>
                  <a:pt x="4173" y="9134"/>
                </a:cubicBezTo>
                <a:lnTo>
                  <a:pt x="4616" y="9473"/>
                </a:lnTo>
                <a:lnTo>
                  <a:pt x="4616" y="1041"/>
                </a:lnTo>
                <a:lnTo>
                  <a:pt x="3282" y="1041"/>
                </a:lnTo>
                <a:close/>
                <a:moveTo>
                  <a:pt x="847" y="1041"/>
                </a:moveTo>
                <a:lnTo>
                  <a:pt x="847" y="18061"/>
                </a:lnTo>
                <a:lnTo>
                  <a:pt x="8767" y="18061"/>
                </a:lnTo>
                <a:cubicBezTo>
                  <a:pt x="9075" y="18061"/>
                  <a:pt x="9369" y="18131"/>
                  <a:pt x="9641" y="18258"/>
                </a:cubicBezTo>
                <a:lnTo>
                  <a:pt x="10376" y="18802"/>
                </a:lnTo>
                <a:lnTo>
                  <a:pt x="10376" y="18802"/>
                </a:lnTo>
                <a:lnTo>
                  <a:pt x="10376" y="18802"/>
                </a:lnTo>
                <a:lnTo>
                  <a:pt x="10376" y="18802"/>
                </a:lnTo>
                <a:lnTo>
                  <a:pt x="10376" y="3019"/>
                </a:lnTo>
                <a:cubicBezTo>
                  <a:pt x="10376" y="1928"/>
                  <a:pt x="9654" y="1041"/>
                  <a:pt x="8767" y="1041"/>
                </a:cubicBezTo>
                <a:lnTo>
                  <a:pt x="5463" y="1041"/>
                </a:lnTo>
                <a:lnTo>
                  <a:pt x="5463" y="10409"/>
                </a:lnTo>
                <a:cubicBezTo>
                  <a:pt x="5463" y="10598"/>
                  <a:pt x="5380" y="10772"/>
                  <a:pt x="5246" y="10864"/>
                </a:cubicBezTo>
                <a:cubicBezTo>
                  <a:pt x="5182" y="10908"/>
                  <a:pt x="5111" y="10930"/>
                  <a:pt x="5040" y="10930"/>
                </a:cubicBezTo>
                <a:cubicBezTo>
                  <a:pt x="4962" y="10930"/>
                  <a:pt x="4885" y="10903"/>
                  <a:pt x="4816" y="10851"/>
                </a:cubicBezTo>
                <a:lnTo>
                  <a:pt x="3949" y="10189"/>
                </a:lnTo>
                <a:lnTo>
                  <a:pt x="3082" y="10851"/>
                </a:lnTo>
                <a:cubicBezTo>
                  <a:pt x="2952" y="10951"/>
                  <a:pt x="2787" y="10956"/>
                  <a:pt x="2653" y="10864"/>
                </a:cubicBezTo>
                <a:cubicBezTo>
                  <a:pt x="2519" y="10772"/>
                  <a:pt x="2435" y="10598"/>
                  <a:pt x="2435" y="10409"/>
                </a:cubicBezTo>
                <a:lnTo>
                  <a:pt x="2435" y="1041"/>
                </a:lnTo>
                <a:close/>
                <a:moveTo>
                  <a:pt x="424" y="0"/>
                </a:moveTo>
                <a:lnTo>
                  <a:pt x="8767" y="0"/>
                </a:lnTo>
                <a:cubicBezTo>
                  <a:pt x="9611" y="0"/>
                  <a:pt x="10358" y="526"/>
                  <a:pt x="10800" y="1326"/>
                </a:cubicBezTo>
                <a:cubicBezTo>
                  <a:pt x="11242" y="526"/>
                  <a:pt x="11989" y="0"/>
                  <a:pt x="12833" y="0"/>
                </a:cubicBezTo>
                <a:lnTo>
                  <a:pt x="21176" y="0"/>
                </a:lnTo>
                <a:cubicBezTo>
                  <a:pt x="21410" y="0"/>
                  <a:pt x="21600" y="233"/>
                  <a:pt x="21600" y="520"/>
                </a:cubicBezTo>
                <a:lnTo>
                  <a:pt x="21600" y="18581"/>
                </a:lnTo>
                <a:cubicBezTo>
                  <a:pt x="21600" y="18869"/>
                  <a:pt x="21410" y="19102"/>
                  <a:pt x="21176" y="19102"/>
                </a:cubicBezTo>
                <a:lnTo>
                  <a:pt x="12833" y="19102"/>
                </a:lnTo>
                <a:cubicBezTo>
                  <a:pt x="11946" y="19102"/>
                  <a:pt x="11224" y="19989"/>
                  <a:pt x="11224" y="21080"/>
                </a:cubicBezTo>
                <a:cubicBezTo>
                  <a:pt x="11224" y="21367"/>
                  <a:pt x="11034" y="21600"/>
                  <a:pt x="10800" y="21600"/>
                </a:cubicBezTo>
                <a:cubicBezTo>
                  <a:pt x="10566" y="21600"/>
                  <a:pt x="10376" y="21367"/>
                  <a:pt x="10376" y="21080"/>
                </a:cubicBezTo>
                <a:cubicBezTo>
                  <a:pt x="10376" y="19989"/>
                  <a:pt x="9654" y="19102"/>
                  <a:pt x="8767" y="19102"/>
                </a:cubicBezTo>
                <a:lnTo>
                  <a:pt x="424" y="19102"/>
                </a:lnTo>
                <a:cubicBezTo>
                  <a:pt x="190" y="19102"/>
                  <a:pt x="0" y="18869"/>
                  <a:pt x="0" y="18581"/>
                </a:cubicBezTo>
                <a:lnTo>
                  <a:pt x="0" y="520"/>
                </a:lnTo>
                <a:cubicBezTo>
                  <a:pt x="0" y="233"/>
                  <a:pt x="190" y="0"/>
                  <a:pt x="424" y="0"/>
                </a:cubicBezTo>
                <a:close/>
              </a:path>
            </a:pathLst>
          </a:custGeom>
          <a:solidFill>
            <a:schemeClr val="accent4">
              <a:hueOff val="7206875"/>
              <a:lumOff val="38051"/>
            </a:schemeClr>
          </a:solidFill>
          <a:ln w="12700">
            <a:miter lim="400000"/>
          </a:ln>
        </p:spPr>
        <p:txBody>
          <a:bodyPr lIns="68580" tIns="68580" rIns="68580" bIns="68580" anchor="ctr"/>
          <a:lstStyle/>
          <a:p>
            <a:pPr defTabSz="1828800">
              <a:lnSpc>
                <a:spcPct val="100000"/>
              </a:lnSpc>
              <a:defRPr sz="800"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5384D4F-9F8E-AC75-1957-A9ECE5BB91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-1083093" y="9449658"/>
            <a:ext cx="5341889" cy="1252265"/>
          </a:xfrm>
          <a:ln w="12700">
            <a:miter lim="400000"/>
          </a:ln>
        </p:spPr>
        <p:txBody>
          <a:bodyPr wrap="square" lIns="71437" tIns="71437" rIns="71437" bIns="71437" anchor="ctr">
            <a:spAutoFit/>
          </a:bodyPr>
          <a:lstStyle/>
          <a:p>
            <a:r>
              <a:rPr lang="tr-TR" sz="2400" dirty="0"/>
              <a:t>Ağlasun Meslek Yüksekokulu</a:t>
            </a:r>
            <a:br>
              <a:rPr lang="tr-TR" sz="2400" dirty="0"/>
            </a:br>
            <a:r>
              <a:rPr lang="tr-TR" sz="2400" dirty="0"/>
              <a:t>Bilgisayar Teknolojisi ve Programlama</a:t>
            </a:r>
          </a:p>
          <a:p>
            <a:endParaRPr lang="tr-TR" sz="2400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AF004E6C-1FB3-711A-3409-3738D1DF2E90}"/>
              </a:ext>
            </a:extLst>
          </p:cNvPr>
          <p:cNvSpPr txBox="1"/>
          <p:nvPr/>
        </p:nvSpPr>
        <p:spPr>
          <a:xfrm>
            <a:off x="10938702" y="4210313"/>
            <a:ext cx="6183084" cy="7992572"/>
          </a:xfrm>
          <a:prstGeom prst="rect">
            <a:avLst/>
          </a:prstGeom>
          <a:noFill/>
          <a:ln w="12700" cap="flat">
            <a:solidFill>
              <a:schemeClr val="bg1">
                <a:lumMod val="9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🌐 Hybrid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Uygulamalar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v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kod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tabanı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hem Android hem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iOS’ta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çalışır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v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Flutter, React Native, Xamarin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gibi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teknolojiler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kullanılır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v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Daha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hızlı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geliştirme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ama native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kadar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yüksek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performans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olmayabilir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v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AD5A8E6-681B-4118-4243-0D6493DDF671}"/>
              </a:ext>
            </a:extLst>
          </p:cNvPr>
          <p:cNvSpPr txBox="1"/>
          <p:nvPr/>
        </p:nvSpPr>
        <p:spPr>
          <a:xfrm>
            <a:off x="17662104" y="4165337"/>
            <a:ext cx="6406863" cy="7992572"/>
          </a:xfrm>
          <a:prstGeom prst="rect">
            <a:avLst/>
          </a:prstGeom>
          <a:noFill/>
          <a:ln w="12700" cap="flat">
            <a:solidFill>
              <a:schemeClr val="bg1">
                <a:lumMod val="9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💻 Web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Tabanlı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Uygulamalar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(PWA)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v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Tarayıcı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üzerinden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çalışan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gibi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davranan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web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siteleri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r-TR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</a:t>
            </a:r>
            <a:r>
              <a:rPr lang="tr-TR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Twitter Lite, Google Maps Web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v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Avantaj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Platform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bağımsız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kolay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güncelleme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v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Dezavantaj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Cihaz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özelliklerine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erişim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kısıtlı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 descr="Görsel üretildi">
            <a:extLst>
              <a:ext uri="{FF2B5EF4-FFF2-40B4-BE49-F238E27FC236}">
                <a16:creationId xmlns:a16="http://schemas.microsoft.com/office/drawing/2014/main" id="{6524C11C-41CE-B308-EFD5-756692ED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532" y="1779799"/>
            <a:ext cx="32400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örsel üretildi">
            <a:extLst>
              <a:ext uri="{FF2B5EF4-FFF2-40B4-BE49-F238E27FC236}">
                <a16:creationId xmlns:a16="http://schemas.microsoft.com/office/drawing/2014/main" id="{AD602E4C-06E0-55F9-7360-425002121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801" y="1844082"/>
            <a:ext cx="2797239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oogle Chrome UPDATE - World's most popular browser about to get even ...">
            <a:extLst>
              <a:ext uri="{FF2B5EF4-FFF2-40B4-BE49-F238E27FC236}">
                <a16:creationId xmlns:a16="http://schemas.microsoft.com/office/drawing/2014/main" id="{3B089199-745E-422C-89E7-3AEC5E770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536" y="1558091"/>
            <a:ext cx="31860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33849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BBC45-4B73-88A1-A6F0-1358316AB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5030DD-8C37-1435-E84C-A61B078516AE}"/>
              </a:ext>
            </a:extLst>
          </p:cNvPr>
          <p:cNvSpPr txBox="1"/>
          <p:nvPr/>
        </p:nvSpPr>
        <p:spPr>
          <a:xfrm>
            <a:off x="8251370" y="1087488"/>
            <a:ext cx="16132630" cy="13907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5400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Neden Android?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C8DD7-0FF3-FCE9-E656-FE0A539A7243}"/>
              </a:ext>
            </a:extLst>
          </p:cNvPr>
          <p:cNvSpPr txBox="1"/>
          <p:nvPr/>
        </p:nvSpPr>
        <p:spPr>
          <a:xfrm>
            <a:off x="3880164" y="3492832"/>
            <a:ext cx="22619148" cy="4022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🌍 Pazar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Lideri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2025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itibarıyla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Android,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küresel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akıllı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telefon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pazarında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yaklaşık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%74 pay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yaygın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işletim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🔓 Açık Kaynak: Android Açık Kaynak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Projesi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(AOSP)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sayesinde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üreticiler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özelleştirebilir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geliştiriciler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esnek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çözümler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üretebilir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📱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Cihaz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Çeşitliliği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Farklı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fiyat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aralığındaki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cihazlarda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çalışır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öğrenci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girişimcilere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geniş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erişim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imkânı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sağlar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👨‍💻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Geliştirici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Dostu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Google Play, Firebase, Jetpack Compose, Android Studio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gibi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güçlü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araçlarla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desteklenir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⚡ Modern Dil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Desteği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Google’ın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“Kotlin-first”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yaklaşımı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sayesinde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daha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güvenli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daha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üreten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kodlama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🚀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Yayınlama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Kolaylığı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Google Play Store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sayesinde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uygulamalar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kısa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sürede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küresel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kullanıcıya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ulaşabilir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Freeform 418">
            <a:extLst>
              <a:ext uri="{FF2B5EF4-FFF2-40B4-BE49-F238E27FC236}">
                <a16:creationId xmlns:a16="http://schemas.microsoft.com/office/drawing/2014/main" id="{69AFFA55-0F9D-8262-BD04-C43456365D8E}"/>
              </a:ext>
            </a:extLst>
          </p:cNvPr>
          <p:cNvSpPr/>
          <p:nvPr/>
        </p:nvSpPr>
        <p:spPr>
          <a:xfrm>
            <a:off x="21196663" y="1671637"/>
            <a:ext cx="1097281" cy="89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28" y="12481"/>
                </a:moveTo>
                <a:cubicBezTo>
                  <a:pt x="19462" y="12481"/>
                  <a:pt x="19652" y="12714"/>
                  <a:pt x="19652" y="13002"/>
                </a:cubicBezTo>
                <a:lnTo>
                  <a:pt x="19652" y="16822"/>
                </a:lnTo>
                <a:cubicBezTo>
                  <a:pt x="19652" y="17110"/>
                  <a:pt x="19462" y="17343"/>
                  <a:pt x="19228" y="17343"/>
                </a:cubicBezTo>
                <a:cubicBezTo>
                  <a:pt x="18994" y="17343"/>
                  <a:pt x="18805" y="17110"/>
                  <a:pt x="18805" y="16822"/>
                </a:cubicBezTo>
                <a:lnTo>
                  <a:pt x="18805" y="13002"/>
                </a:lnTo>
                <a:cubicBezTo>
                  <a:pt x="18805" y="12715"/>
                  <a:pt x="18994" y="12481"/>
                  <a:pt x="19228" y="12481"/>
                </a:cubicBezTo>
                <a:close/>
                <a:moveTo>
                  <a:pt x="19228" y="11117"/>
                </a:moveTo>
                <a:cubicBezTo>
                  <a:pt x="19774" y="11117"/>
                  <a:pt x="19773" y="12158"/>
                  <a:pt x="19228" y="12158"/>
                </a:cubicBezTo>
                <a:cubicBezTo>
                  <a:pt x="18682" y="12158"/>
                  <a:pt x="18683" y="11117"/>
                  <a:pt x="19228" y="11117"/>
                </a:cubicBezTo>
                <a:close/>
                <a:moveTo>
                  <a:pt x="12833" y="1041"/>
                </a:moveTo>
                <a:cubicBezTo>
                  <a:pt x="11946" y="1041"/>
                  <a:pt x="11224" y="1928"/>
                  <a:pt x="11224" y="3019"/>
                </a:cubicBezTo>
                <a:lnTo>
                  <a:pt x="11224" y="18802"/>
                </a:lnTo>
                <a:cubicBezTo>
                  <a:pt x="11655" y="18341"/>
                  <a:pt x="12218" y="18061"/>
                  <a:pt x="12833" y="18061"/>
                </a:cubicBezTo>
                <a:lnTo>
                  <a:pt x="20753" y="18061"/>
                </a:lnTo>
                <a:lnTo>
                  <a:pt x="20753" y="1041"/>
                </a:lnTo>
                <a:close/>
                <a:moveTo>
                  <a:pt x="3282" y="1041"/>
                </a:moveTo>
                <a:lnTo>
                  <a:pt x="3282" y="9473"/>
                </a:lnTo>
                <a:lnTo>
                  <a:pt x="3726" y="9134"/>
                </a:lnTo>
                <a:cubicBezTo>
                  <a:pt x="3794" y="9082"/>
                  <a:pt x="3872" y="9056"/>
                  <a:pt x="3949" y="9056"/>
                </a:cubicBezTo>
                <a:cubicBezTo>
                  <a:pt x="4027" y="9056"/>
                  <a:pt x="4105" y="9082"/>
                  <a:pt x="4173" y="9134"/>
                </a:cubicBezTo>
                <a:lnTo>
                  <a:pt x="4616" y="9473"/>
                </a:lnTo>
                <a:lnTo>
                  <a:pt x="4616" y="1041"/>
                </a:lnTo>
                <a:lnTo>
                  <a:pt x="3282" y="1041"/>
                </a:lnTo>
                <a:close/>
                <a:moveTo>
                  <a:pt x="847" y="1041"/>
                </a:moveTo>
                <a:lnTo>
                  <a:pt x="847" y="18061"/>
                </a:lnTo>
                <a:lnTo>
                  <a:pt x="8767" y="18061"/>
                </a:lnTo>
                <a:cubicBezTo>
                  <a:pt x="9075" y="18061"/>
                  <a:pt x="9369" y="18131"/>
                  <a:pt x="9641" y="18258"/>
                </a:cubicBezTo>
                <a:lnTo>
                  <a:pt x="10376" y="18802"/>
                </a:lnTo>
                <a:lnTo>
                  <a:pt x="10376" y="18802"/>
                </a:lnTo>
                <a:lnTo>
                  <a:pt x="10376" y="18802"/>
                </a:lnTo>
                <a:lnTo>
                  <a:pt x="10376" y="18802"/>
                </a:lnTo>
                <a:lnTo>
                  <a:pt x="10376" y="3019"/>
                </a:lnTo>
                <a:cubicBezTo>
                  <a:pt x="10376" y="1928"/>
                  <a:pt x="9654" y="1041"/>
                  <a:pt x="8767" y="1041"/>
                </a:cubicBezTo>
                <a:lnTo>
                  <a:pt x="5463" y="1041"/>
                </a:lnTo>
                <a:lnTo>
                  <a:pt x="5463" y="10409"/>
                </a:lnTo>
                <a:cubicBezTo>
                  <a:pt x="5463" y="10598"/>
                  <a:pt x="5380" y="10772"/>
                  <a:pt x="5246" y="10864"/>
                </a:cubicBezTo>
                <a:cubicBezTo>
                  <a:pt x="5182" y="10908"/>
                  <a:pt x="5111" y="10930"/>
                  <a:pt x="5040" y="10930"/>
                </a:cubicBezTo>
                <a:cubicBezTo>
                  <a:pt x="4962" y="10930"/>
                  <a:pt x="4885" y="10903"/>
                  <a:pt x="4816" y="10851"/>
                </a:cubicBezTo>
                <a:lnTo>
                  <a:pt x="3949" y="10189"/>
                </a:lnTo>
                <a:lnTo>
                  <a:pt x="3082" y="10851"/>
                </a:lnTo>
                <a:cubicBezTo>
                  <a:pt x="2952" y="10951"/>
                  <a:pt x="2787" y="10956"/>
                  <a:pt x="2653" y="10864"/>
                </a:cubicBezTo>
                <a:cubicBezTo>
                  <a:pt x="2519" y="10772"/>
                  <a:pt x="2435" y="10598"/>
                  <a:pt x="2435" y="10409"/>
                </a:cubicBezTo>
                <a:lnTo>
                  <a:pt x="2435" y="1041"/>
                </a:lnTo>
                <a:close/>
                <a:moveTo>
                  <a:pt x="424" y="0"/>
                </a:moveTo>
                <a:lnTo>
                  <a:pt x="8767" y="0"/>
                </a:lnTo>
                <a:cubicBezTo>
                  <a:pt x="9611" y="0"/>
                  <a:pt x="10358" y="526"/>
                  <a:pt x="10800" y="1326"/>
                </a:cubicBezTo>
                <a:cubicBezTo>
                  <a:pt x="11242" y="526"/>
                  <a:pt x="11989" y="0"/>
                  <a:pt x="12833" y="0"/>
                </a:cubicBezTo>
                <a:lnTo>
                  <a:pt x="21176" y="0"/>
                </a:lnTo>
                <a:cubicBezTo>
                  <a:pt x="21410" y="0"/>
                  <a:pt x="21600" y="233"/>
                  <a:pt x="21600" y="520"/>
                </a:cubicBezTo>
                <a:lnTo>
                  <a:pt x="21600" y="18581"/>
                </a:lnTo>
                <a:cubicBezTo>
                  <a:pt x="21600" y="18869"/>
                  <a:pt x="21410" y="19102"/>
                  <a:pt x="21176" y="19102"/>
                </a:cubicBezTo>
                <a:lnTo>
                  <a:pt x="12833" y="19102"/>
                </a:lnTo>
                <a:cubicBezTo>
                  <a:pt x="11946" y="19102"/>
                  <a:pt x="11224" y="19989"/>
                  <a:pt x="11224" y="21080"/>
                </a:cubicBezTo>
                <a:cubicBezTo>
                  <a:pt x="11224" y="21367"/>
                  <a:pt x="11034" y="21600"/>
                  <a:pt x="10800" y="21600"/>
                </a:cubicBezTo>
                <a:cubicBezTo>
                  <a:pt x="10566" y="21600"/>
                  <a:pt x="10376" y="21367"/>
                  <a:pt x="10376" y="21080"/>
                </a:cubicBezTo>
                <a:cubicBezTo>
                  <a:pt x="10376" y="19989"/>
                  <a:pt x="9654" y="19102"/>
                  <a:pt x="8767" y="19102"/>
                </a:cubicBezTo>
                <a:lnTo>
                  <a:pt x="424" y="19102"/>
                </a:lnTo>
                <a:cubicBezTo>
                  <a:pt x="190" y="19102"/>
                  <a:pt x="0" y="18869"/>
                  <a:pt x="0" y="18581"/>
                </a:cubicBezTo>
                <a:lnTo>
                  <a:pt x="0" y="520"/>
                </a:lnTo>
                <a:cubicBezTo>
                  <a:pt x="0" y="233"/>
                  <a:pt x="190" y="0"/>
                  <a:pt x="424" y="0"/>
                </a:cubicBezTo>
                <a:close/>
              </a:path>
            </a:pathLst>
          </a:custGeom>
          <a:solidFill>
            <a:schemeClr val="accent4">
              <a:hueOff val="7206875"/>
              <a:lumOff val="38051"/>
            </a:schemeClr>
          </a:solidFill>
          <a:ln w="12700">
            <a:miter lim="400000"/>
          </a:ln>
        </p:spPr>
        <p:txBody>
          <a:bodyPr lIns="68580" tIns="68580" rIns="68580" bIns="68580" anchor="ctr"/>
          <a:lstStyle/>
          <a:p>
            <a:pPr defTabSz="1828800">
              <a:lnSpc>
                <a:spcPct val="100000"/>
              </a:lnSpc>
              <a:defRPr sz="800"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7977266-3342-BEEC-55E2-028A324B04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-1457100" y="8911061"/>
            <a:ext cx="6089906" cy="1252265"/>
          </a:xfrm>
        </p:spPr>
        <p:txBody>
          <a:bodyPr/>
          <a:lstStyle/>
          <a:p>
            <a:r>
              <a:rPr lang="tr-TR" sz="2400" dirty="0"/>
              <a:t>Ağlasun Meslek Yüksekokulu</a:t>
            </a:r>
            <a:br>
              <a:rPr lang="tr-TR" sz="2400" dirty="0"/>
            </a:br>
            <a:r>
              <a:rPr lang="tr-TR" sz="2400" dirty="0"/>
              <a:t>Bilgisayar Teknolojisi ve Programlama</a:t>
            </a:r>
          </a:p>
        </p:txBody>
      </p:sp>
      <p:pic>
        <p:nvPicPr>
          <p:cNvPr id="3074" name="Picture 2" descr="Görsel üretildi">
            <a:extLst>
              <a:ext uri="{FF2B5EF4-FFF2-40B4-BE49-F238E27FC236}">
                <a16:creationId xmlns:a16="http://schemas.microsoft.com/office/drawing/2014/main" id="{1AA606FC-A2B1-DD42-B338-305EF035E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84" y="619200"/>
            <a:ext cx="2426208" cy="2426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 descr="metin, diyagram, ekran görüntüsü, daire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3915F75-CEF8-83C9-4117-9855CCAA7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074" y="7802233"/>
            <a:ext cx="6837332" cy="550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417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A6DE5-00A2-B613-6390-5732E25EA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2E62F0-A126-E0A8-9042-0EAB885DBBCA}"/>
              </a:ext>
            </a:extLst>
          </p:cNvPr>
          <p:cNvSpPr txBox="1"/>
          <p:nvPr/>
        </p:nvSpPr>
        <p:spPr>
          <a:xfrm>
            <a:off x="8251370" y="1087488"/>
            <a:ext cx="16132630" cy="13907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5400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Android Nedir?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5A588F-7994-9352-B079-E8EF4CE1A8E6}"/>
              </a:ext>
            </a:extLst>
          </p:cNvPr>
          <p:cNvSpPr txBox="1"/>
          <p:nvPr/>
        </p:nvSpPr>
        <p:spPr>
          <a:xfrm>
            <a:off x="4596384" y="3626266"/>
            <a:ext cx="18065436" cy="5314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🐧 Linux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tabanlı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açık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kaynak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kodlu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işletim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sistemidir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🤝 Google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Open Handset Alliance (OHA)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tarafından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geliştirilmektedir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📱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Sadece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akıllı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telefonlarda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değil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tablet, TV,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giyilebilir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cihaz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otomotiv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IoT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cihazlarında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kullanılmaktadır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🛒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Uygulamalar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çok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Google Play Store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üzerinden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dağıtılmaktadır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👨‍💻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Geniş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geliştirici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topluluğu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tarafından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desteklenir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sürekli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güncellenir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🔐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Güvenlik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performans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kullanıcı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deneyimi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açısından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yıl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yeni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sürümlerle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geliştirilir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🚀 2025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itibarıyla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güncel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sürüm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Android 15 (Vanilla Ice Cream)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olup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gizlilik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katlanabilir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cihaz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desteği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yapay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zekâ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entegrasyonu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çıkmaktadır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Freeform 418">
            <a:extLst>
              <a:ext uri="{FF2B5EF4-FFF2-40B4-BE49-F238E27FC236}">
                <a16:creationId xmlns:a16="http://schemas.microsoft.com/office/drawing/2014/main" id="{78FBF33E-CDAD-0E01-9A7C-F5B06BF823B8}"/>
              </a:ext>
            </a:extLst>
          </p:cNvPr>
          <p:cNvSpPr/>
          <p:nvPr/>
        </p:nvSpPr>
        <p:spPr>
          <a:xfrm>
            <a:off x="21196663" y="1671637"/>
            <a:ext cx="1097281" cy="89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28" y="12481"/>
                </a:moveTo>
                <a:cubicBezTo>
                  <a:pt x="19462" y="12481"/>
                  <a:pt x="19652" y="12714"/>
                  <a:pt x="19652" y="13002"/>
                </a:cubicBezTo>
                <a:lnTo>
                  <a:pt x="19652" y="16822"/>
                </a:lnTo>
                <a:cubicBezTo>
                  <a:pt x="19652" y="17110"/>
                  <a:pt x="19462" y="17343"/>
                  <a:pt x="19228" y="17343"/>
                </a:cubicBezTo>
                <a:cubicBezTo>
                  <a:pt x="18994" y="17343"/>
                  <a:pt x="18805" y="17110"/>
                  <a:pt x="18805" y="16822"/>
                </a:cubicBezTo>
                <a:lnTo>
                  <a:pt x="18805" y="13002"/>
                </a:lnTo>
                <a:cubicBezTo>
                  <a:pt x="18805" y="12715"/>
                  <a:pt x="18994" y="12481"/>
                  <a:pt x="19228" y="12481"/>
                </a:cubicBezTo>
                <a:close/>
                <a:moveTo>
                  <a:pt x="19228" y="11117"/>
                </a:moveTo>
                <a:cubicBezTo>
                  <a:pt x="19774" y="11117"/>
                  <a:pt x="19773" y="12158"/>
                  <a:pt x="19228" y="12158"/>
                </a:cubicBezTo>
                <a:cubicBezTo>
                  <a:pt x="18682" y="12158"/>
                  <a:pt x="18683" y="11117"/>
                  <a:pt x="19228" y="11117"/>
                </a:cubicBezTo>
                <a:close/>
                <a:moveTo>
                  <a:pt x="12833" y="1041"/>
                </a:moveTo>
                <a:cubicBezTo>
                  <a:pt x="11946" y="1041"/>
                  <a:pt x="11224" y="1928"/>
                  <a:pt x="11224" y="3019"/>
                </a:cubicBezTo>
                <a:lnTo>
                  <a:pt x="11224" y="18802"/>
                </a:lnTo>
                <a:cubicBezTo>
                  <a:pt x="11655" y="18341"/>
                  <a:pt x="12218" y="18061"/>
                  <a:pt x="12833" y="18061"/>
                </a:cubicBezTo>
                <a:lnTo>
                  <a:pt x="20753" y="18061"/>
                </a:lnTo>
                <a:lnTo>
                  <a:pt x="20753" y="1041"/>
                </a:lnTo>
                <a:close/>
                <a:moveTo>
                  <a:pt x="3282" y="1041"/>
                </a:moveTo>
                <a:lnTo>
                  <a:pt x="3282" y="9473"/>
                </a:lnTo>
                <a:lnTo>
                  <a:pt x="3726" y="9134"/>
                </a:lnTo>
                <a:cubicBezTo>
                  <a:pt x="3794" y="9082"/>
                  <a:pt x="3872" y="9056"/>
                  <a:pt x="3949" y="9056"/>
                </a:cubicBezTo>
                <a:cubicBezTo>
                  <a:pt x="4027" y="9056"/>
                  <a:pt x="4105" y="9082"/>
                  <a:pt x="4173" y="9134"/>
                </a:cubicBezTo>
                <a:lnTo>
                  <a:pt x="4616" y="9473"/>
                </a:lnTo>
                <a:lnTo>
                  <a:pt x="4616" y="1041"/>
                </a:lnTo>
                <a:lnTo>
                  <a:pt x="3282" y="1041"/>
                </a:lnTo>
                <a:close/>
                <a:moveTo>
                  <a:pt x="847" y="1041"/>
                </a:moveTo>
                <a:lnTo>
                  <a:pt x="847" y="18061"/>
                </a:lnTo>
                <a:lnTo>
                  <a:pt x="8767" y="18061"/>
                </a:lnTo>
                <a:cubicBezTo>
                  <a:pt x="9075" y="18061"/>
                  <a:pt x="9369" y="18131"/>
                  <a:pt x="9641" y="18258"/>
                </a:cubicBezTo>
                <a:lnTo>
                  <a:pt x="10376" y="18802"/>
                </a:lnTo>
                <a:lnTo>
                  <a:pt x="10376" y="18802"/>
                </a:lnTo>
                <a:lnTo>
                  <a:pt x="10376" y="18802"/>
                </a:lnTo>
                <a:lnTo>
                  <a:pt x="10376" y="18802"/>
                </a:lnTo>
                <a:lnTo>
                  <a:pt x="10376" y="3019"/>
                </a:lnTo>
                <a:cubicBezTo>
                  <a:pt x="10376" y="1928"/>
                  <a:pt x="9654" y="1041"/>
                  <a:pt x="8767" y="1041"/>
                </a:cubicBezTo>
                <a:lnTo>
                  <a:pt x="5463" y="1041"/>
                </a:lnTo>
                <a:lnTo>
                  <a:pt x="5463" y="10409"/>
                </a:lnTo>
                <a:cubicBezTo>
                  <a:pt x="5463" y="10598"/>
                  <a:pt x="5380" y="10772"/>
                  <a:pt x="5246" y="10864"/>
                </a:cubicBezTo>
                <a:cubicBezTo>
                  <a:pt x="5182" y="10908"/>
                  <a:pt x="5111" y="10930"/>
                  <a:pt x="5040" y="10930"/>
                </a:cubicBezTo>
                <a:cubicBezTo>
                  <a:pt x="4962" y="10930"/>
                  <a:pt x="4885" y="10903"/>
                  <a:pt x="4816" y="10851"/>
                </a:cubicBezTo>
                <a:lnTo>
                  <a:pt x="3949" y="10189"/>
                </a:lnTo>
                <a:lnTo>
                  <a:pt x="3082" y="10851"/>
                </a:lnTo>
                <a:cubicBezTo>
                  <a:pt x="2952" y="10951"/>
                  <a:pt x="2787" y="10956"/>
                  <a:pt x="2653" y="10864"/>
                </a:cubicBezTo>
                <a:cubicBezTo>
                  <a:pt x="2519" y="10772"/>
                  <a:pt x="2435" y="10598"/>
                  <a:pt x="2435" y="10409"/>
                </a:cubicBezTo>
                <a:lnTo>
                  <a:pt x="2435" y="1041"/>
                </a:lnTo>
                <a:close/>
                <a:moveTo>
                  <a:pt x="424" y="0"/>
                </a:moveTo>
                <a:lnTo>
                  <a:pt x="8767" y="0"/>
                </a:lnTo>
                <a:cubicBezTo>
                  <a:pt x="9611" y="0"/>
                  <a:pt x="10358" y="526"/>
                  <a:pt x="10800" y="1326"/>
                </a:cubicBezTo>
                <a:cubicBezTo>
                  <a:pt x="11242" y="526"/>
                  <a:pt x="11989" y="0"/>
                  <a:pt x="12833" y="0"/>
                </a:cubicBezTo>
                <a:lnTo>
                  <a:pt x="21176" y="0"/>
                </a:lnTo>
                <a:cubicBezTo>
                  <a:pt x="21410" y="0"/>
                  <a:pt x="21600" y="233"/>
                  <a:pt x="21600" y="520"/>
                </a:cubicBezTo>
                <a:lnTo>
                  <a:pt x="21600" y="18581"/>
                </a:lnTo>
                <a:cubicBezTo>
                  <a:pt x="21600" y="18869"/>
                  <a:pt x="21410" y="19102"/>
                  <a:pt x="21176" y="19102"/>
                </a:cubicBezTo>
                <a:lnTo>
                  <a:pt x="12833" y="19102"/>
                </a:lnTo>
                <a:cubicBezTo>
                  <a:pt x="11946" y="19102"/>
                  <a:pt x="11224" y="19989"/>
                  <a:pt x="11224" y="21080"/>
                </a:cubicBezTo>
                <a:cubicBezTo>
                  <a:pt x="11224" y="21367"/>
                  <a:pt x="11034" y="21600"/>
                  <a:pt x="10800" y="21600"/>
                </a:cubicBezTo>
                <a:cubicBezTo>
                  <a:pt x="10566" y="21600"/>
                  <a:pt x="10376" y="21367"/>
                  <a:pt x="10376" y="21080"/>
                </a:cubicBezTo>
                <a:cubicBezTo>
                  <a:pt x="10376" y="19989"/>
                  <a:pt x="9654" y="19102"/>
                  <a:pt x="8767" y="19102"/>
                </a:cubicBezTo>
                <a:lnTo>
                  <a:pt x="424" y="19102"/>
                </a:lnTo>
                <a:cubicBezTo>
                  <a:pt x="190" y="19102"/>
                  <a:pt x="0" y="18869"/>
                  <a:pt x="0" y="18581"/>
                </a:cubicBezTo>
                <a:lnTo>
                  <a:pt x="0" y="520"/>
                </a:lnTo>
                <a:cubicBezTo>
                  <a:pt x="0" y="233"/>
                  <a:pt x="190" y="0"/>
                  <a:pt x="424" y="0"/>
                </a:cubicBezTo>
                <a:close/>
              </a:path>
            </a:pathLst>
          </a:custGeom>
          <a:solidFill>
            <a:schemeClr val="accent4">
              <a:hueOff val="7206875"/>
              <a:lumOff val="38051"/>
            </a:schemeClr>
          </a:solidFill>
          <a:ln w="12700">
            <a:miter lim="400000"/>
          </a:ln>
        </p:spPr>
        <p:txBody>
          <a:bodyPr lIns="68580" tIns="68580" rIns="68580" bIns="68580" anchor="ctr"/>
          <a:lstStyle/>
          <a:p>
            <a:pPr defTabSz="1828800">
              <a:lnSpc>
                <a:spcPct val="100000"/>
              </a:lnSpc>
              <a:defRPr sz="800"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4212AC2-53EF-89BB-6978-5D5DE25C14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-1457100" y="8911061"/>
            <a:ext cx="6089906" cy="1252265"/>
          </a:xfrm>
        </p:spPr>
        <p:txBody>
          <a:bodyPr/>
          <a:lstStyle/>
          <a:p>
            <a:r>
              <a:rPr lang="tr-TR" sz="2400" dirty="0"/>
              <a:t>Ağlasun Meslek Yüksekokulu</a:t>
            </a:r>
            <a:br>
              <a:rPr lang="tr-TR" sz="2400" dirty="0"/>
            </a:br>
            <a:r>
              <a:rPr lang="tr-TR" sz="2400" dirty="0"/>
              <a:t>Bilgisayar Teknolojisi ve Programlama</a:t>
            </a:r>
          </a:p>
        </p:txBody>
      </p:sp>
      <p:pic>
        <p:nvPicPr>
          <p:cNvPr id="3074" name="Picture 2" descr="Görsel üretildi">
            <a:extLst>
              <a:ext uri="{FF2B5EF4-FFF2-40B4-BE49-F238E27FC236}">
                <a16:creationId xmlns:a16="http://schemas.microsoft.com/office/drawing/2014/main" id="{03F77BDC-1209-F8BA-B057-7ECEE9F21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84" y="619200"/>
            <a:ext cx="2426208" cy="2426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4976D54-46DE-D4AE-A12D-BB7E75E1E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r="1309"/>
          <a:stretch/>
        </p:blipFill>
        <p:spPr bwMode="auto">
          <a:xfrm>
            <a:off x="4685345" y="9867310"/>
            <a:ext cx="5736336" cy="3229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mplete Guide to Native Linux Terminal on Android: Features, Steps ...">
            <a:extLst>
              <a:ext uri="{FF2B5EF4-FFF2-40B4-BE49-F238E27FC236}">
                <a16:creationId xmlns:a16="http://schemas.microsoft.com/office/drawing/2014/main" id="{39FB5363-99D3-2D58-1634-96D70592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9776512"/>
            <a:ext cx="4980432" cy="3320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örsel üretildi">
            <a:extLst>
              <a:ext uri="{FF2B5EF4-FFF2-40B4-BE49-F238E27FC236}">
                <a16:creationId xmlns:a16="http://schemas.microsoft.com/office/drawing/2014/main" id="{30F04C28-FD68-44A9-799E-67AB6F17F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376" y="9742273"/>
            <a:ext cx="5069664" cy="3379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BA94726-560C-2A4A-C465-723D95B424F2}"/>
              </a:ext>
            </a:extLst>
          </p:cNvPr>
          <p:cNvSpPr txBox="1"/>
          <p:nvPr/>
        </p:nvSpPr>
        <p:spPr>
          <a:xfrm>
            <a:off x="8251370" y="2158326"/>
            <a:ext cx="12188952" cy="6668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FFFF00"/>
                </a:solidFill>
              </a:rPr>
              <a:t>Mobil dünyanın en yaygın işletim sistemi</a:t>
            </a:r>
          </a:p>
        </p:txBody>
      </p:sp>
    </p:spTree>
    <p:extLst>
      <p:ext uri="{BB962C8B-B14F-4D97-AF65-F5344CB8AC3E}">
        <p14:creationId xmlns:p14="http://schemas.microsoft.com/office/powerpoint/2010/main" val="28091568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AE635-74F4-B57C-AF42-0F7D51CF1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ED6628-8D91-AB00-6A64-AE87797BF7CC}"/>
              </a:ext>
            </a:extLst>
          </p:cNvPr>
          <p:cNvSpPr txBox="1"/>
          <p:nvPr/>
        </p:nvSpPr>
        <p:spPr>
          <a:xfrm>
            <a:off x="8251370" y="1087488"/>
            <a:ext cx="16132630" cy="13907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5400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Android Geliştirme Araçları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B179A4-7C3D-2DE9-0B36-24A25F1EFB15}"/>
              </a:ext>
            </a:extLst>
          </p:cNvPr>
          <p:cNvSpPr txBox="1"/>
          <p:nvPr/>
        </p:nvSpPr>
        <p:spPr>
          <a:xfrm>
            <a:off x="4477858" y="7313596"/>
            <a:ext cx="18065436" cy="5314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💻 Android Studio (2025):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Google’ın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resmi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IDE’si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kod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editörü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emülatör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profiler, Compose Preview,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ayıklama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araçları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🟣 Kotlin (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önerilen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Google’ın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“Kotlin-first”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yaklaşımıyla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güvenli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modern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daha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kod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☕ Java: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Hâlen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destekleniyor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özellikle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eski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projelerle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uyumluluk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için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önemli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🎨 Jetpack Compose: Modern,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deklaratif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UI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araç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takımı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Material 3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desteğiyle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güncel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arayüz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tasarımları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🔧 Jetpack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Kütüphaneleri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Navigation, Room,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DataStore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WorkManager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vb.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hazır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çözümler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☁️ Firebase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Entegrasyonu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Kimlik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doğrulama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veritabanı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depolama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crash analytics, push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bildirimleri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🌐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Çapraz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Platform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Seçenekleri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Flutter, React Native →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kod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tabanıyla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Android + iOS.</a:t>
            </a:r>
          </a:p>
        </p:txBody>
      </p:sp>
      <p:sp>
        <p:nvSpPr>
          <p:cNvPr id="11" name="Freeform 418">
            <a:extLst>
              <a:ext uri="{FF2B5EF4-FFF2-40B4-BE49-F238E27FC236}">
                <a16:creationId xmlns:a16="http://schemas.microsoft.com/office/drawing/2014/main" id="{9DDF43E1-BEDE-99EA-AB3B-F193BB9C237C}"/>
              </a:ext>
            </a:extLst>
          </p:cNvPr>
          <p:cNvSpPr/>
          <p:nvPr/>
        </p:nvSpPr>
        <p:spPr>
          <a:xfrm>
            <a:off x="21196663" y="1671637"/>
            <a:ext cx="1097281" cy="89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28" y="12481"/>
                </a:moveTo>
                <a:cubicBezTo>
                  <a:pt x="19462" y="12481"/>
                  <a:pt x="19652" y="12714"/>
                  <a:pt x="19652" y="13002"/>
                </a:cubicBezTo>
                <a:lnTo>
                  <a:pt x="19652" y="16822"/>
                </a:lnTo>
                <a:cubicBezTo>
                  <a:pt x="19652" y="17110"/>
                  <a:pt x="19462" y="17343"/>
                  <a:pt x="19228" y="17343"/>
                </a:cubicBezTo>
                <a:cubicBezTo>
                  <a:pt x="18994" y="17343"/>
                  <a:pt x="18805" y="17110"/>
                  <a:pt x="18805" y="16822"/>
                </a:cubicBezTo>
                <a:lnTo>
                  <a:pt x="18805" y="13002"/>
                </a:lnTo>
                <a:cubicBezTo>
                  <a:pt x="18805" y="12715"/>
                  <a:pt x="18994" y="12481"/>
                  <a:pt x="19228" y="12481"/>
                </a:cubicBezTo>
                <a:close/>
                <a:moveTo>
                  <a:pt x="19228" y="11117"/>
                </a:moveTo>
                <a:cubicBezTo>
                  <a:pt x="19774" y="11117"/>
                  <a:pt x="19773" y="12158"/>
                  <a:pt x="19228" y="12158"/>
                </a:cubicBezTo>
                <a:cubicBezTo>
                  <a:pt x="18682" y="12158"/>
                  <a:pt x="18683" y="11117"/>
                  <a:pt x="19228" y="11117"/>
                </a:cubicBezTo>
                <a:close/>
                <a:moveTo>
                  <a:pt x="12833" y="1041"/>
                </a:moveTo>
                <a:cubicBezTo>
                  <a:pt x="11946" y="1041"/>
                  <a:pt x="11224" y="1928"/>
                  <a:pt x="11224" y="3019"/>
                </a:cubicBezTo>
                <a:lnTo>
                  <a:pt x="11224" y="18802"/>
                </a:lnTo>
                <a:cubicBezTo>
                  <a:pt x="11655" y="18341"/>
                  <a:pt x="12218" y="18061"/>
                  <a:pt x="12833" y="18061"/>
                </a:cubicBezTo>
                <a:lnTo>
                  <a:pt x="20753" y="18061"/>
                </a:lnTo>
                <a:lnTo>
                  <a:pt x="20753" y="1041"/>
                </a:lnTo>
                <a:close/>
                <a:moveTo>
                  <a:pt x="3282" y="1041"/>
                </a:moveTo>
                <a:lnTo>
                  <a:pt x="3282" y="9473"/>
                </a:lnTo>
                <a:lnTo>
                  <a:pt x="3726" y="9134"/>
                </a:lnTo>
                <a:cubicBezTo>
                  <a:pt x="3794" y="9082"/>
                  <a:pt x="3872" y="9056"/>
                  <a:pt x="3949" y="9056"/>
                </a:cubicBezTo>
                <a:cubicBezTo>
                  <a:pt x="4027" y="9056"/>
                  <a:pt x="4105" y="9082"/>
                  <a:pt x="4173" y="9134"/>
                </a:cubicBezTo>
                <a:lnTo>
                  <a:pt x="4616" y="9473"/>
                </a:lnTo>
                <a:lnTo>
                  <a:pt x="4616" y="1041"/>
                </a:lnTo>
                <a:lnTo>
                  <a:pt x="3282" y="1041"/>
                </a:lnTo>
                <a:close/>
                <a:moveTo>
                  <a:pt x="847" y="1041"/>
                </a:moveTo>
                <a:lnTo>
                  <a:pt x="847" y="18061"/>
                </a:lnTo>
                <a:lnTo>
                  <a:pt x="8767" y="18061"/>
                </a:lnTo>
                <a:cubicBezTo>
                  <a:pt x="9075" y="18061"/>
                  <a:pt x="9369" y="18131"/>
                  <a:pt x="9641" y="18258"/>
                </a:cubicBezTo>
                <a:lnTo>
                  <a:pt x="10376" y="18802"/>
                </a:lnTo>
                <a:lnTo>
                  <a:pt x="10376" y="18802"/>
                </a:lnTo>
                <a:lnTo>
                  <a:pt x="10376" y="18802"/>
                </a:lnTo>
                <a:lnTo>
                  <a:pt x="10376" y="18802"/>
                </a:lnTo>
                <a:lnTo>
                  <a:pt x="10376" y="3019"/>
                </a:lnTo>
                <a:cubicBezTo>
                  <a:pt x="10376" y="1928"/>
                  <a:pt x="9654" y="1041"/>
                  <a:pt x="8767" y="1041"/>
                </a:cubicBezTo>
                <a:lnTo>
                  <a:pt x="5463" y="1041"/>
                </a:lnTo>
                <a:lnTo>
                  <a:pt x="5463" y="10409"/>
                </a:lnTo>
                <a:cubicBezTo>
                  <a:pt x="5463" y="10598"/>
                  <a:pt x="5380" y="10772"/>
                  <a:pt x="5246" y="10864"/>
                </a:cubicBezTo>
                <a:cubicBezTo>
                  <a:pt x="5182" y="10908"/>
                  <a:pt x="5111" y="10930"/>
                  <a:pt x="5040" y="10930"/>
                </a:cubicBezTo>
                <a:cubicBezTo>
                  <a:pt x="4962" y="10930"/>
                  <a:pt x="4885" y="10903"/>
                  <a:pt x="4816" y="10851"/>
                </a:cubicBezTo>
                <a:lnTo>
                  <a:pt x="3949" y="10189"/>
                </a:lnTo>
                <a:lnTo>
                  <a:pt x="3082" y="10851"/>
                </a:lnTo>
                <a:cubicBezTo>
                  <a:pt x="2952" y="10951"/>
                  <a:pt x="2787" y="10956"/>
                  <a:pt x="2653" y="10864"/>
                </a:cubicBezTo>
                <a:cubicBezTo>
                  <a:pt x="2519" y="10772"/>
                  <a:pt x="2435" y="10598"/>
                  <a:pt x="2435" y="10409"/>
                </a:cubicBezTo>
                <a:lnTo>
                  <a:pt x="2435" y="1041"/>
                </a:lnTo>
                <a:close/>
                <a:moveTo>
                  <a:pt x="424" y="0"/>
                </a:moveTo>
                <a:lnTo>
                  <a:pt x="8767" y="0"/>
                </a:lnTo>
                <a:cubicBezTo>
                  <a:pt x="9611" y="0"/>
                  <a:pt x="10358" y="526"/>
                  <a:pt x="10800" y="1326"/>
                </a:cubicBezTo>
                <a:cubicBezTo>
                  <a:pt x="11242" y="526"/>
                  <a:pt x="11989" y="0"/>
                  <a:pt x="12833" y="0"/>
                </a:cubicBezTo>
                <a:lnTo>
                  <a:pt x="21176" y="0"/>
                </a:lnTo>
                <a:cubicBezTo>
                  <a:pt x="21410" y="0"/>
                  <a:pt x="21600" y="233"/>
                  <a:pt x="21600" y="520"/>
                </a:cubicBezTo>
                <a:lnTo>
                  <a:pt x="21600" y="18581"/>
                </a:lnTo>
                <a:cubicBezTo>
                  <a:pt x="21600" y="18869"/>
                  <a:pt x="21410" y="19102"/>
                  <a:pt x="21176" y="19102"/>
                </a:cubicBezTo>
                <a:lnTo>
                  <a:pt x="12833" y="19102"/>
                </a:lnTo>
                <a:cubicBezTo>
                  <a:pt x="11946" y="19102"/>
                  <a:pt x="11224" y="19989"/>
                  <a:pt x="11224" y="21080"/>
                </a:cubicBezTo>
                <a:cubicBezTo>
                  <a:pt x="11224" y="21367"/>
                  <a:pt x="11034" y="21600"/>
                  <a:pt x="10800" y="21600"/>
                </a:cubicBezTo>
                <a:cubicBezTo>
                  <a:pt x="10566" y="21600"/>
                  <a:pt x="10376" y="21367"/>
                  <a:pt x="10376" y="21080"/>
                </a:cubicBezTo>
                <a:cubicBezTo>
                  <a:pt x="10376" y="19989"/>
                  <a:pt x="9654" y="19102"/>
                  <a:pt x="8767" y="19102"/>
                </a:cubicBezTo>
                <a:lnTo>
                  <a:pt x="424" y="19102"/>
                </a:lnTo>
                <a:cubicBezTo>
                  <a:pt x="190" y="19102"/>
                  <a:pt x="0" y="18869"/>
                  <a:pt x="0" y="18581"/>
                </a:cubicBezTo>
                <a:lnTo>
                  <a:pt x="0" y="520"/>
                </a:lnTo>
                <a:cubicBezTo>
                  <a:pt x="0" y="233"/>
                  <a:pt x="190" y="0"/>
                  <a:pt x="424" y="0"/>
                </a:cubicBezTo>
                <a:close/>
              </a:path>
            </a:pathLst>
          </a:custGeom>
          <a:solidFill>
            <a:schemeClr val="accent4">
              <a:hueOff val="7206875"/>
              <a:lumOff val="38051"/>
            </a:schemeClr>
          </a:solidFill>
          <a:ln w="12700">
            <a:miter lim="400000"/>
          </a:ln>
        </p:spPr>
        <p:txBody>
          <a:bodyPr lIns="68580" tIns="68580" rIns="68580" bIns="68580" anchor="ctr"/>
          <a:lstStyle/>
          <a:p>
            <a:pPr defTabSz="1828800">
              <a:lnSpc>
                <a:spcPct val="100000"/>
              </a:lnSpc>
              <a:defRPr sz="800"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39F0FA8-04AE-3178-F40B-C4B30EC38A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-1457100" y="8911061"/>
            <a:ext cx="6089906" cy="1252265"/>
          </a:xfrm>
        </p:spPr>
        <p:txBody>
          <a:bodyPr/>
          <a:lstStyle/>
          <a:p>
            <a:r>
              <a:rPr lang="tr-TR" sz="2400" dirty="0"/>
              <a:t>Ağlasun Meslek Yüksekokulu</a:t>
            </a:r>
            <a:br>
              <a:rPr lang="tr-TR" sz="2400" dirty="0"/>
            </a:br>
            <a:r>
              <a:rPr lang="tr-TR" sz="2400" dirty="0"/>
              <a:t>Bilgisayar Teknolojisi ve Programlama</a:t>
            </a:r>
          </a:p>
        </p:txBody>
      </p:sp>
      <p:pic>
        <p:nvPicPr>
          <p:cNvPr id="3074" name="Picture 2" descr="Görsel üretildi">
            <a:extLst>
              <a:ext uri="{FF2B5EF4-FFF2-40B4-BE49-F238E27FC236}">
                <a16:creationId xmlns:a16="http://schemas.microsoft.com/office/drawing/2014/main" id="{C04CA2F1-6D25-5E36-DBA1-16F384EE2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84" y="619200"/>
            <a:ext cx="2426208" cy="2426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96707661-AB33-2A9B-8C2D-75ACA03CB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59"/>
          <a:stretch/>
        </p:blipFill>
        <p:spPr bwMode="auto">
          <a:xfrm>
            <a:off x="4457286" y="4422404"/>
            <a:ext cx="3836668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otlin for Java Developers | Bitshift">
            <a:extLst>
              <a:ext uri="{FF2B5EF4-FFF2-40B4-BE49-F238E27FC236}">
                <a16:creationId xmlns:a16="http://schemas.microsoft.com/office/drawing/2014/main" id="{D9D7381B-CEBA-AEA7-B666-404644F8C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644" y="4422404"/>
            <a:ext cx="4070205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ow to Create Stunning UIs for Android with Jetpack Compose - M2P ...">
            <a:extLst>
              <a:ext uri="{FF2B5EF4-FFF2-40B4-BE49-F238E27FC236}">
                <a16:creationId xmlns:a16="http://schemas.microsoft.com/office/drawing/2014/main" id="{A4D6E2CE-7050-C79F-A57A-23114D292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076" y="4422404"/>
            <a:ext cx="3644986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Portfolio">
            <a:extLst>
              <a:ext uri="{FF2B5EF4-FFF2-40B4-BE49-F238E27FC236}">
                <a16:creationId xmlns:a16="http://schemas.microsoft.com/office/drawing/2014/main" id="{2AE3CF39-C026-1AAD-616D-F2FB0BEA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726" y="4422404"/>
            <a:ext cx="2880001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Flutter Vs React Native - Which One is Best For your App in 2022 ...">
            <a:extLst>
              <a:ext uri="{FF2B5EF4-FFF2-40B4-BE49-F238E27FC236}">
                <a16:creationId xmlns:a16="http://schemas.microsoft.com/office/drawing/2014/main" id="{A6CCA6CA-3B99-CB49-E75A-08C36C57D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139" y="4422404"/>
            <a:ext cx="3240001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8" descr="Flutter Ou React Native - BRAINCP">
            <a:extLst>
              <a:ext uri="{FF2B5EF4-FFF2-40B4-BE49-F238E27FC236}">
                <a16:creationId xmlns:a16="http://schemas.microsoft.com/office/drawing/2014/main" id="{27E0BEC8-06C5-E355-0E25-91AAF3D1BA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4422404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42" name="Picture 22" descr="Xamarin Version Tracking at Kirsten Nord blog">
            <a:extLst>
              <a:ext uri="{FF2B5EF4-FFF2-40B4-BE49-F238E27FC236}">
                <a16:creationId xmlns:a16="http://schemas.microsoft.com/office/drawing/2014/main" id="{AD41C9A3-9A84-1854-6020-FA502358F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344" y="313091"/>
            <a:ext cx="4514850" cy="3609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3503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AE8FA-AAC7-3AB9-DAE8-B3D539DAA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14C77B-D335-DC09-7431-C4F3C992DB13}"/>
              </a:ext>
            </a:extLst>
          </p:cNvPr>
          <p:cNvSpPr txBox="1"/>
          <p:nvPr/>
        </p:nvSpPr>
        <p:spPr>
          <a:xfrm>
            <a:off x="8251370" y="1087488"/>
            <a:ext cx="16132630" cy="13907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5400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Android Geliştirme Araçları</a:t>
            </a:r>
          </a:p>
        </p:txBody>
      </p:sp>
      <p:sp>
        <p:nvSpPr>
          <p:cNvPr id="11" name="Freeform 418">
            <a:extLst>
              <a:ext uri="{FF2B5EF4-FFF2-40B4-BE49-F238E27FC236}">
                <a16:creationId xmlns:a16="http://schemas.microsoft.com/office/drawing/2014/main" id="{0B7307BE-F929-EE7C-9093-DE9E791BD88E}"/>
              </a:ext>
            </a:extLst>
          </p:cNvPr>
          <p:cNvSpPr/>
          <p:nvPr/>
        </p:nvSpPr>
        <p:spPr>
          <a:xfrm>
            <a:off x="21196663" y="1671637"/>
            <a:ext cx="1097281" cy="89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28" y="12481"/>
                </a:moveTo>
                <a:cubicBezTo>
                  <a:pt x="19462" y="12481"/>
                  <a:pt x="19652" y="12714"/>
                  <a:pt x="19652" y="13002"/>
                </a:cubicBezTo>
                <a:lnTo>
                  <a:pt x="19652" y="16822"/>
                </a:lnTo>
                <a:cubicBezTo>
                  <a:pt x="19652" y="17110"/>
                  <a:pt x="19462" y="17343"/>
                  <a:pt x="19228" y="17343"/>
                </a:cubicBezTo>
                <a:cubicBezTo>
                  <a:pt x="18994" y="17343"/>
                  <a:pt x="18805" y="17110"/>
                  <a:pt x="18805" y="16822"/>
                </a:cubicBezTo>
                <a:lnTo>
                  <a:pt x="18805" y="13002"/>
                </a:lnTo>
                <a:cubicBezTo>
                  <a:pt x="18805" y="12715"/>
                  <a:pt x="18994" y="12481"/>
                  <a:pt x="19228" y="12481"/>
                </a:cubicBezTo>
                <a:close/>
                <a:moveTo>
                  <a:pt x="19228" y="11117"/>
                </a:moveTo>
                <a:cubicBezTo>
                  <a:pt x="19774" y="11117"/>
                  <a:pt x="19773" y="12158"/>
                  <a:pt x="19228" y="12158"/>
                </a:cubicBezTo>
                <a:cubicBezTo>
                  <a:pt x="18682" y="12158"/>
                  <a:pt x="18683" y="11117"/>
                  <a:pt x="19228" y="11117"/>
                </a:cubicBezTo>
                <a:close/>
                <a:moveTo>
                  <a:pt x="12833" y="1041"/>
                </a:moveTo>
                <a:cubicBezTo>
                  <a:pt x="11946" y="1041"/>
                  <a:pt x="11224" y="1928"/>
                  <a:pt x="11224" y="3019"/>
                </a:cubicBezTo>
                <a:lnTo>
                  <a:pt x="11224" y="18802"/>
                </a:lnTo>
                <a:cubicBezTo>
                  <a:pt x="11655" y="18341"/>
                  <a:pt x="12218" y="18061"/>
                  <a:pt x="12833" y="18061"/>
                </a:cubicBezTo>
                <a:lnTo>
                  <a:pt x="20753" y="18061"/>
                </a:lnTo>
                <a:lnTo>
                  <a:pt x="20753" y="1041"/>
                </a:lnTo>
                <a:close/>
                <a:moveTo>
                  <a:pt x="3282" y="1041"/>
                </a:moveTo>
                <a:lnTo>
                  <a:pt x="3282" y="9473"/>
                </a:lnTo>
                <a:lnTo>
                  <a:pt x="3726" y="9134"/>
                </a:lnTo>
                <a:cubicBezTo>
                  <a:pt x="3794" y="9082"/>
                  <a:pt x="3872" y="9056"/>
                  <a:pt x="3949" y="9056"/>
                </a:cubicBezTo>
                <a:cubicBezTo>
                  <a:pt x="4027" y="9056"/>
                  <a:pt x="4105" y="9082"/>
                  <a:pt x="4173" y="9134"/>
                </a:cubicBezTo>
                <a:lnTo>
                  <a:pt x="4616" y="9473"/>
                </a:lnTo>
                <a:lnTo>
                  <a:pt x="4616" y="1041"/>
                </a:lnTo>
                <a:lnTo>
                  <a:pt x="3282" y="1041"/>
                </a:lnTo>
                <a:close/>
                <a:moveTo>
                  <a:pt x="847" y="1041"/>
                </a:moveTo>
                <a:lnTo>
                  <a:pt x="847" y="18061"/>
                </a:lnTo>
                <a:lnTo>
                  <a:pt x="8767" y="18061"/>
                </a:lnTo>
                <a:cubicBezTo>
                  <a:pt x="9075" y="18061"/>
                  <a:pt x="9369" y="18131"/>
                  <a:pt x="9641" y="18258"/>
                </a:cubicBezTo>
                <a:lnTo>
                  <a:pt x="10376" y="18802"/>
                </a:lnTo>
                <a:lnTo>
                  <a:pt x="10376" y="18802"/>
                </a:lnTo>
                <a:lnTo>
                  <a:pt x="10376" y="18802"/>
                </a:lnTo>
                <a:lnTo>
                  <a:pt x="10376" y="18802"/>
                </a:lnTo>
                <a:lnTo>
                  <a:pt x="10376" y="3019"/>
                </a:lnTo>
                <a:cubicBezTo>
                  <a:pt x="10376" y="1928"/>
                  <a:pt x="9654" y="1041"/>
                  <a:pt x="8767" y="1041"/>
                </a:cubicBezTo>
                <a:lnTo>
                  <a:pt x="5463" y="1041"/>
                </a:lnTo>
                <a:lnTo>
                  <a:pt x="5463" y="10409"/>
                </a:lnTo>
                <a:cubicBezTo>
                  <a:pt x="5463" y="10598"/>
                  <a:pt x="5380" y="10772"/>
                  <a:pt x="5246" y="10864"/>
                </a:cubicBezTo>
                <a:cubicBezTo>
                  <a:pt x="5182" y="10908"/>
                  <a:pt x="5111" y="10930"/>
                  <a:pt x="5040" y="10930"/>
                </a:cubicBezTo>
                <a:cubicBezTo>
                  <a:pt x="4962" y="10930"/>
                  <a:pt x="4885" y="10903"/>
                  <a:pt x="4816" y="10851"/>
                </a:cubicBezTo>
                <a:lnTo>
                  <a:pt x="3949" y="10189"/>
                </a:lnTo>
                <a:lnTo>
                  <a:pt x="3082" y="10851"/>
                </a:lnTo>
                <a:cubicBezTo>
                  <a:pt x="2952" y="10951"/>
                  <a:pt x="2787" y="10956"/>
                  <a:pt x="2653" y="10864"/>
                </a:cubicBezTo>
                <a:cubicBezTo>
                  <a:pt x="2519" y="10772"/>
                  <a:pt x="2435" y="10598"/>
                  <a:pt x="2435" y="10409"/>
                </a:cubicBezTo>
                <a:lnTo>
                  <a:pt x="2435" y="1041"/>
                </a:lnTo>
                <a:close/>
                <a:moveTo>
                  <a:pt x="424" y="0"/>
                </a:moveTo>
                <a:lnTo>
                  <a:pt x="8767" y="0"/>
                </a:lnTo>
                <a:cubicBezTo>
                  <a:pt x="9611" y="0"/>
                  <a:pt x="10358" y="526"/>
                  <a:pt x="10800" y="1326"/>
                </a:cubicBezTo>
                <a:cubicBezTo>
                  <a:pt x="11242" y="526"/>
                  <a:pt x="11989" y="0"/>
                  <a:pt x="12833" y="0"/>
                </a:cubicBezTo>
                <a:lnTo>
                  <a:pt x="21176" y="0"/>
                </a:lnTo>
                <a:cubicBezTo>
                  <a:pt x="21410" y="0"/>
                  <a:pt x="21600" y="233"/>
                  <a:pt x="21600" y="520"/>
                </a:cubicBezTo>
                <a:lnTo>
                  <a:pt x="21600" y="18581"/>
                </a:lnTo>
                <a:cubicBezTo>
                  <a:pt x="21600" y="18869"/>
                  <a:pt x="21410" y="19102"/>
                  <a:pt x="21176" y="19102"/>
                </a:cubicBezTo>
                <a:lnTo>
                  <a:pt x="12833" y="19102"/>
                </a:lnTo>
                <a:cubicBezTo>
                  <a:pt x="11946" y="19102"/>
                  <a:pt x="11224" y="19989"/>
                  <a:pt x="11224" y="21080"/>
                </a:cubicBezTo>
                <a:cubicBezTo>
                  <a:pt x="11224" y="21367"/>
                  <a:pt x="11034" y="21600"/>
                  <a:pt x="10800" y="21600"/>
                </a:cubicBezTo>
                <a:cubicBezTo>
                  <a:pt x="10566" y="21600"/>
                  <a:pt x="10376" y="21367"/>
                  <a:pt x="10376" y="21080"/>
                </a:cubicBezTo>
                <a:cubicBezTo>
                  <a:pt x="10376" y="19989"/>
                  <a:pt x="9654" y="19102"/>
                  <a:pt x="8767" y="19102"/>
                </a:cubicBezTo>
                <a:lnTo>
                  <a:pt x="424" y="19102"/>
                </a:lnTo>
                <a:cubicBezTo>
                  <a:pt x="190" y="19102"/>
                  <a:pt x="0" y="18869"/>
                  <a:pt x="0" y="18581"/>
                </a:cubicBezTo>
                <a:lnTo>
                  <a:pt x="0" y="520"/>
                </a:lnTo>
                <a:cubicBezTo>
                  <a:pt x="0" y="233"/>
                  <a:pt x="190" y="0"/>
                  <a:pt x="424" y="0"/>
                </a:cubicBezTo>
                <a:close/>
              </a:path>
            </a:pathLst>
          </a:custGeom>
          <a:solidFill>
            <a:schemeClr val="accent4">
              <a:hueOff val="7206875"/>
              <a:lumOff val="38051"/>
            </a:schemeClr>
          </a:solidFill>
          <a:ln w="12700">
            <a:miter lim="400000"/>
          </a:ln>
        </p:spPr>
        <p:txBody>
          <a:bodyPr lIns="68580" tIns="68580" rIns="68580" bIns="68580" anchor="ctr"/>
          <a:lstStyle/>
          <a:p>
            <a:pPr defTabSz="1828800">
              <a:lnSpc>
                <a:spcPct val="100000"/>
              </a:lnSpc>
              <a:defRPr sz="800"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9410F8C-061B-0FA4-43A3-DCE28223A9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-1457100" y="8911061"/>
            <a:ext cx="6089906" cy="1252265"/>
          </a:xfrm>
        </p:spPr>
        <p:txBody>
          <a:bodyPr/>
          <a:lstStyle/>
          <a:p>
            <a:r>
              <a:rPr lang="tr-TR" sz="2400" dirty="0"/>
              <a:t>Ağlasun Meslek Yüksekokulu</a:t>
            </a:r>
            <a:br>
              <a:rPr lang="tr-TR" sz="2400" dirty="0"/>
            </a:br>
            <a:r>
              <a:rPr lang="tr-TR" sz="2400" dirty="0"/>
              <a:t>Bilgisayar Teknolojisi ve Programlama</a:t>
            </a:r>
          </a:p>
        </p:txBody>
      </p:sp>
      <p:pic>
        <p:nvPicPr>
          <p:cNvPr id="3074" name="Picture 2" descr="Görsel üretildi">
            <a:extLst>
              <a:ext uri="{FF2B5EF4-FFF2-40B4-BE49-F238E27FC236}">
                <a16:creationId xmlns:a16="http://schemas.microsoft.com/office/drawing/2014/main" id="{BFB12AF4-CBC8-1C2D-681C-D33E70465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84" y="619200"/>
            <a:ext cx="2426208" cy="2426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9EE7D2AB-3577-F8F1-4DDC-E999F7F09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29567"/>
              </p:ext>
            </p:extLst>
          </p:nvPr>
        </p:nvGraphicFramePr>
        <p:xfrm>
          <a:off x="4596384" y="3960220"/>
          <a:ext cx="19188860" cy="7894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97215">
                  <a:extLst>
                    <a:ext uri="{9D8B030D-6E8A-4147-A177-3AD203B41FA5}">
                      <a16:colId xmlns:a16="http://schemas.microsoft.com/office/drawing/2014/main" val="3781437291"/>
                    </a:ext>
                  </a:extLst>
                </a:gridCol>
                <a:gridCol w="4797215">
                  <a:extLst>
                    <a:ext uri="{9D8B030D-6E8A-4147-A177-3AD203B41FA5}">
                      <a16:colId xmlns:a16="http://schemas.microsoft.com/office/drawing/2014/main" val="3180657143"/>
                    </a:ext>
                  </a:extLst>
                </a:gridCol>
                <a:gridCol w="4797215">
                  <a:extLst>
                    <a:ext uri="{9D8B030D-6E8A-4147-A177-3AD203B41FA5}">
                      <a16:colId xmlns:a16="http://schemas.microsoft.com/office/drawing/2014/main" val="275710928"/>
                    </a:ext>
                  </a:extLst>
                </a:gridCol>
                <a:gridCol w="4797215">
                  <a:extLst>
                    <a:ext uri="{9D8B030D-6E8A-4147-A177-3AD203B41FA5}">
                      <a16:colId xmlns:a16="http://schemas.microsoft.com/office/drawing/2014/main" val="212932519"/>
                    </a:ext>
                  </a:extLst>
                </a:gridCol>
              </a:tblGrid>
              <a:tr h="5625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1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Araç / Teknoloji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Güncel Sürüm (2025)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Resmî Link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1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Açıklama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114480"/>
                  </a:ext>
                </a:extLst>
              </a:tr>
              <a:tr h="56251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Android </a:t>
                      </a:r>
                      <a:r>
                        <a:rPr lang="tr-TR" sz="2100" b="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Studio</a:t>
                      </a:r>
                      <a:endParaRPr lang="tr-TR" sz="21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Android Studio Ladybug / 2025.1.1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developer.android.com/</a:t>
                      </a:r>
                      <a:r>
                        <a:rPr lang="tr-TR" sz="2100" b="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studio</a:t>
                      </a:r>
                      <a:endParaRPr lang="tr-TR" sz="21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Google’ın resmi IDE’si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04457"/>
                  </a:ext>
                </a:extLst>
              </a:tr>
              <a:tr h="56251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Java (</a:t>
                      </a:r>
                      <a:r>
                        <a:rPr lang="tr-TR" sz="2100" b="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OpenJDK</a:t>
                      </a:r>
                      <a:r>
                        <a:rPr lang="tr-TR" sz="21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)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Java 21 (LTS)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openjdk.org</a:t>
                      </a:r>
                      <a:endParaRPr lang="tr-TR" sz="21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Android’de hâlen desteklenen dil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988162"/>
                  </a:ext>
                </a:extLst>
              </a:tr>
              <a:tr h="56251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Kotlin</a:t>
                      </a:r>
                      <a:endParaRPr lang="tr-TR" sz="21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1.9.x (2025)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kotlinlang.org</a:t>
                      </a:r>
                      <a:endParaRPr lang="tr-TR" sz="21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Google’ın önerdiği dil (Kotlin-first)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980981"/>
                  </a:ext>
                </a:extLst>
              </a:tr>
              <a:tr h="56251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JDK (JetBrains Runtime)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t-IT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Dahili (Android Studio ile gömülü)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JetBrains</a:t>
                      </a:r>
                      <a:r>
                        <a:rPr lang="tr-TR" sz="21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JDK</a:t>
                      </a:r>
                      <a:endParaRPr lang="tr-TR" sz="21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IDE ile birlikte gelir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665314"/>
                  </a:ext>
                </a:extLst>
              </a:tr>
              <a:tr h="56251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Gradle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8.x (2025)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gradle.org</a:t>
                      </a:r>
                      <a:endParaRPr lang="tr-TR" sz="21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Build otomasyon aracı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703344"/>
                  </a:ext>
                </a:extLst>
              </a:tr>
              <a:tr h="56251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SQLite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3.x (2025)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sqlite.org</a:t>
                      </a:r>
                      <a:endParaRPr lang="tr-TR" sz="21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Android’in dahili veritabanı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412011"/>
                  </a:ext>
                </a:extLst>
              </a:tr>
              <a:tr h="56251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DB Browser for SQLite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3.13.x (2025)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sqlitebrowser.org</a:t>
                      </a:r>
                      <a:endParaRPr lang="tr-TR" sz="21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SQLite için grafiksel arayüz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41466"/>
                  </a:ext>
                </a:extLst>
              </a:tr>
              <a:tr h="56251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Git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2.47.x (2025)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git-scm.com</a:t>
                      </a:r>
                      <a:endParaRPr lang="tr-TR" sz="21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Versiyon kontrol sistemi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608519"/>
                  </a:ext>
                </a:extLst>
              </a:tr>
              <a:tr h="97162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Emulator / AVD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sv-SE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Android Emulator (Android Studio ile)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developer.android.com/studio/run/emulator</a:t>
                      </a:r>
                      <a:endParaRPr lang="en-US" sz="21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Sanal cihaz test ortamı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130747"/>
                  </a:ext>
                </a:extLst>
              </a:tr>
              <a:tr h="73235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Firebase CLI / SDK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Güncel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firebase.google.com</a:t>
                      </a:r>
                      <a:endParaRPr lang="tr-TR" sz="21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1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Bulut </a:t>
                      </a:r>
                      <a:r>
                        <a:rPr lang="en-US" sz="2100" b="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servisleri</a:t>
                      </a:r>
                      <a:r>
                        <a:rPr lang="en-US" sz="21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, auth, </a:t>
                      </a:r>
                      <a:r>
                        <a:rPr lang="en-US" sz="2100" b="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db</a:t>
                      </a:r>
                      <a:r>
                        <a:rPr lang="en-US" sz="21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, </a:t>
                      </a:r>
                      <a:r>
                        <a:rPr lang="en-US" sz="2100" b="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crashlytics</a:t>
                      </a:r>
                      <a:endParaRPr lang="en-US" sz="21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997534"/>
                  </a:ext>
                </a:extLst>
              </a:tr>
              <a:tr h="56251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Postman (opsiyonel)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11.x (2025)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postman.com</a:t>
                      </a:r>
                      <a:endParaRPr lang="tr-TR" sz="21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API test aracı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57862"/>
                  </a:ext>
                </a:extLst>
              </a:tr>
              <a:tr h="56251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Visual Studio Code (opsiyonel)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1.95.x (2025)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code.visualstudio.com</a:t>
                      </a:r>
                      <a:endParaRPr lang="tr-TR" sz="21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r-TR" sz="21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Alternatif hafif editör</a:t>
                      </a:r>
                    </a:p>
                  </a:txBody>
                  <a:tcPr marL="95524" marR="95524" marT="47762" marB="47762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772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9627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3D1E5-9D20-68F5-F049-06339FAFE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0E0D6A-8416-969D-1423-4739AEAE9B36}"/>
              </a:ext>
            </a:extLst>
          </p:cNvPr>
          <p:cNvSpPr txBox="1"/>
          <p:nvPr/>
        </p:nvSpPr>
        <p:spPr>
          <a:xfrm>
            <a:off x="8251370" y="1087488"/>
            <a:ext cx="16132630" cy="13907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sv-SE" sz="5400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Gerekli Ortam ve Ön Koşullar</a:t>
            </a:r>
            <a:endParaRPr lang="tr-TR" sz="5400" spc="-224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C1E857-0D41-1E17-FA3F-DF9B9C0C0A30}"/>
              </a:ext>
            </a:extLst>
          </p:cNvPr>
          <p:cNvSpPr txBox="1"/>
          <p:nvPr/>
        </p:nvSpPr>
        <p:spPr>
          <a:xfrm>
            <a:off x="4564597" y="5282400"/>
            <a:ext cx="9302496" cy="2729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💻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Donanım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Gereksinimleri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2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GB RAM (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önerilen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 GB)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2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GB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boş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disk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alanı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(SSD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tercih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edilir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2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64-bit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işletim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(Windows, macOS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veya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Linux)</a:t>
            </a:r>
          </a:p>
        </p:txBody>
      </p:sp>
      <p:sp>
        <p:nvSpPr>
          <p:cNvPr id="11" name="Freeform 418">
            <a:extLst>
              <a:ext uri="{FF2B5EF4-FFF2-40B4-BE49-F238E27FC236}">
                <a16:creationId xmlns:a16="http://schemas.microsoft.com/office/drawing/2014/main" id="{F7C69575-D7A8-112E-F86B-236C22D78D1C}"/>
              </a:ext>
            </a:extLst>
          </p:cNvPr>
          <p:cNvSpPr/>
          <p:nvPr/>
        </p:nvSpPr>
        <p:spPr>
          <a:xfrm>
            <a:off x="21196663" y="1671637"/>
            <a:ext cx="1097281" cy="892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28" y="12481"/>
                </a:moveTo>
                <a:cubicBezTo>
                  <a:pt x="19462" y="12481"/>
                  <a:pt x="19652" y="12714"/>
                  <a:pt x="19652" y="13002"/>
                </a:cubicBezTo>
                <a:lnTo>
                  <a:pt x="19652" y="16822"/>
                </a:lnTo>
                <a:cubicBezTo>
                  <a:pt x="19652" y="17110"/>
                  <a:pt x="19462" y="17343"/>
                  <a:pt x="19228" y="17343"/>
                </a:cubicBezTo>
                <a:cubicBezTo>
                  <a:pt x="18994" y="17343"/>
                  <a:pt x="18805" y="17110"/>
                  <a:pt x="18805" y="16822"/>
                </a:cubicBezTo>
                <a:lnTo>
                  <a:pt x="18805" y="13002"/>
                </a:lnTo>
                <a:cubicBezTo>
                  <a:pt x="18805" y="12715"/>
                  <a:pt x="18994" y="12481"/>
                  <a:pt x="19228" y="12481"/>
                </a:cubicBezTo>
                <a:close/>
                <a:moveTo>
                  <a:pt x="19228" y="11117"/>
                </a:moveTo>
                <a:cubicBezTo>
                  <a:pt x="19774" y="11117"/>
                  <a:pt x="19773" y="12158"/>
                  <a:pt x="19228" y="12158"/>
                </a:cubicBezTo>
                <a:cubicBezTo>
                  <a:pt x="18682" y="12158"/>
                  <a:pt x="18683" y="11117"/>
                  <a:pt x="19228" y="11117"/>
                </a:cubicBezTo>
                <a:close/>
                <a:moveTo>
                  <a:pt x="12833" y="1041"/>
                </a:moveTo>
                <a:cubicBezTo>
                  <a:pt x="11946" y="1041"/>
                  <a:pt x="11224" y="1928"/>
                  <a:pt x="11224" y="3019"/>
                </a:cubicBezTo>
                <a:lnTo>
                  <a:pt x="11224" y="18802"/>
                </a:lnTo>
                <a:cubicBezTo>
                  <a:pt x="11655" y="18341"/>
                  <a:pt x="12218" y="18061"/>
                  <a:pt x="12833" y="18061"/>
                </a:cubicBezTo>
                <a:lnTo>
                  <a:pt x="20753" y="18061"/>
                </a:lnTo>
                <a:lnTo>
                  <a:pt x="20753" y="1041"/>
                </a:lnTo>
                <a:close/>
                <a:moveTo>
                  <a:pt x="3282" y="1041"/>
                </a:moveTo>
                <a:lnTo>
                  <a:pt x="3282" y="9473"/>
                </a:lnTo>
                <a:lnTo>
                  <a:pt x="3726" y="9134"/>
                </a:lnTo>
                <a:cubicBezTo>
                  <a:pt x="3794" y="9082"/>
                  <a:pt x="3872" y="9056"/>
                  <a:pt x="3949" y="9056"/>
                </a:cubicBezTo>
                <a:cubicBezTo>
                  <a:pt x="4027" y="9056"/>
                  <a:pt x="4105" y="9082"/>
                  <a:pt x="4173" y="9134"/>
                </a:cubicBezTo>
                <a:lnTo>
                  <a:pt x="4616" y="9473"/>
                </a:lnTo>
                <a:lnTo>
                  <a:pt x="4616" y="1041"/>
                </a:lnTo>
                <a:lnTo>
                  <a:pt x="3282" y="1041"/>
                </a:lnTo>
                <a:close/>
                <a:moveTo>
                  <a:pt x="847" y="1041"/>
                </a:moveTo>
                <a:lnTo>
                  <a:pt x="847" y="18061"/>
                </a:lnTo>
                <a:lnTo>
                  <a:pt x="8767" y="18061"/>
                </a:lnTo>
                <a:cubicBezTo>
                  <a:pt x="9075" y="18061"/>
                  <a:pt x="9369" y="18131"/>
                  <a:pt x="9641" y="18258"/>
                </a:cubicBezTo>
                <a:lnTo>
                  <a:pt x="10376" y="18802"/>
                </a:lnTo>
                <a:lnTo>
                  <a:pt x="10376" y="18802"/>
                </a:lnTo>
                <a:lnTo>
                  <a:pt x="10376" y="18802"/>
                </a:lnTo>
                <a:lnTo>
                  <a:pt x="10376" y="18802"/>
                </a:lnTo>
                <a:lnTo>
                  <a:pt x="10376" y="3019"/>
                </a:lnTo>
                <a:cubicBezTo>
                  <a:pt x="10376" y="1928"/>
                  <a:pt x="9654" y="1041"/>
                  <a:pt x="8767" y="1041"/>
                </a:cubicBezTo>
                <a:lnTo>
                  <a:pt x="5463" y="1041"/>
                </a:lnTo>
                <a:lnTo>
                  <a:pt x="5463" y="10409"/>
                </a:lnTo>
                <a:cubicBezTo>
                  <a:pt x="5463" y="10598"/>
                  <a:pt x="5380" y="10772"/>
                  <a:pt x="5246" y="10864"/>
                </a:cubicBezTo>
                <a:cubicBezTo>
                  <a:pt x="5182" y="10908"/>
                  <a:pt x="5111" y="10930"/>
                  <a:pt x="5040" y="10930"/>
                </a:cubicBezTo>
                <a:cubicBezTo>
                  <a:pt x="4962" y="10930"/>
                  <a:pt x="4885" y="10903"/>
                  <a:pt x="4816" y="10851"/>
                </a:cubicBezTo>
                <a:lnTo>
                  <a:pt x="3949" y="10189"/>
                </a:lnTo>
                <a:lnTo>
                  <a:pt x="3082" y="10851"/>
                </a:lnTo>
                <a:cubicBezTo>
                  <a:pt x="2952" y="10951"/>
                  <a:pt x="2787" y="10956"/>
                  <a:pt x="2653" y="10864"/>
                </a:cubicBezTo>
                <a:cubicBezTo>
                  <a:pt x="2519" y="10772"/>
                  <a:pt x="2435" y="10598"/>
                  <a:pt x="2435" y="10409"/>
                </a:cubicBezTo>
                <a:lnTo>
                  <a:pt x="2435" y="1041"/>
                </a:lnTo>
                <a:close/>
                <a:moveTo>
                  <a:pt x="424" y="0"/>
                </a:moveTo>
                <a:lnTo>
                  <a:pt x="8767" y="0"/>
                </a:lnTo>
                <a:cubicBezTo>
                  <a:pt x="9611" y="0"/>
                  <a:pt x="10358" y="526"/>
                  <a:pt x="10800" y="1326"/>
                </a:cubicBezTo>
                <a:cubicBezTo>
                  <a:pt x="11242" y="526"/>
                  <a:pt x="11989" y="0"/>
                  <a:pt x="12833" y="0"/>
                </a:cubicBezTo>
                <a:lnTo>
                  <a:pt x="21176" y="0"/>
                </a:lnTo>
                <a:cubicBezTo>
                  <a:pt x="21410" y="0"/>
                  <a:pt x="21600" y="233"/>
                  <a:pt x="21600" y="520"/>
                </a:cubicBezTo>
                <a:lnTo>
                  <a:pt x="21600" y="18581"/>
                </a:lnTo>
                <a:cubicBezTo>
                  <a:pt x="21600" y="18869"/>
                  <a:pt x="21410" y="19102"/>
                  <a:pt x="21176" y="19102"/>
                </a:cubicBezTo>
                <a:lnTo>
                  <a:pt x="12833" y="19102"/>
                </a:lnTo>
                <a:cubicBezTo>
                  <a:pt x="11946" y="19102"/>
                  <a:pt x="11224" y="19989"/>
                  <a:pt x="11224" y="21080"/>
                </a:cubicBezTo>
                <a:cubicBezTo>
                  <a:pt x="11224" y="21367"/>
                  <a:pt x="11034" y="21600"/>
                  <a:pt x="10800" y="21600"/>
                </a:cubicBezTo>
                <a:cubicBezTo>
                  <a:pt x="10566" y="21600"/>
                  <a:pt x="10376" y="21367"/>
                  <a:pt x="10376" y="21080"/>
                </a:cubicBezTo>
                <a:cubicBezTo>
                  <a:pt x="10376" y="19989"/>
                  <a:pt x="9654" y="19102"/>
                  <a:pt x="8767" y="19102"/>
                </a:cubicBezTo>
                <a:lnTo>
                  <a:pt x="424" y="19102"/>
                </a:lnTo>
                <a:cubicBezTo>
                  <a:pt x="190" y="19102"/>
                  <a:pt x="0" y="18869"/>
                  <a:pt x="0" y="18581"/>
                </a:cubicBezTo>
                <a:lnTo>
                  <a:pt x="0" y="520"/>
                </a:lnTo>
                <a:cubicBezTo>
                  <a:pt x="0" y="233"/>
                  <a:pt x="190" y="0"/>
                  <a:pt x="424" y="0"/>
                </a:cubicBezTo>
                <a:close/>
              </a:path>
            </a:pathLst>
          </a:custGeom>
          <a:solidFill>
            <a:schemeClr val="accent4">
              <a:hueOff val="7206875"/>
              <a:lumOff val="38051"/>
            </a:schemeClr>
          </a:solidFill>
          <a:ln w="12700">
            <a:miter lim="400000"/>
          </a:ln>
        </p:spPr>
        <p:txBody>
          <a:bodyPr lIns="68580" tIns="68580" rIns="68580" bIns="68580" anchor="ctr"/>
          <a:lstStyle/>
          <a:p>
            <a:pPr defTabSz="1828800">
              <a:lnSpc>
                <a:spcPct val="100000"/>
              </a:lnSpc>
              <a:defRPr sz="800"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67396BD-D4CE-F0A0-510A-05B47B4499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-1457100" y="8911061"/>
            <a:ext cx="6089906" cy="1252265"/>
          </a:xfrm>
        </p:spPr>
        <p:txBody>
          <a:bodyPr/>
          <a:lstStyle/>
          <a:p>
            <a:r>
              <a:rPr lang="tr-TR" sz="2400" dirty="0"/>
              <a:t>Ağlasun Meslek Yüksekokulu</a:t>
            </a:r>
            <a:br>
              <a:rPr lang="tr-TR" sz="2400" dirty="0"/>
            </a:br>
            <a:r>
              <a:rPr lang="tr-TR" sz="2400" dirty="0"/>
              <a:t>Bilgisayar Teknolojisi ve Programlama</a:t>
            </a:r>
          </a:p>
        </p:txBody>
      </p:sp>
      <p:pic>
        <p:nvPicPr>
          <p:cNvPr id="3074" name="Picture 2" descr="Görsel üretildi">
            <a:extLst>
              <a:ext uri="{FF2B5EF4-FFF2-40B4-BE49-F238E27FC236}">
                <a16:creationId xmlns:a16="http://schemas.microsoft.com/office/drawing/2014/main" id="{E5E8749A-37C0-4674-9974-A967118CD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84" y="619200"/>
            <a:ext cx="2426208" cy="2426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0395405E-A19D-B90C-D977-70EEB63FA446}"/>
              </a:ext>
            </a:extLst>
          </p:cNvPr>
          <p:cNvSpPr txBox="1"/>
          <p:nvPr/>
        </p:nvSpPr>
        <p:spPr>
          <a:xfrm>
            <a:off x="14519365" y="5273040"/>
            <a:ext cx="9302496" cy="2729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⚙️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Yazılım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Gereksinimleri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Android Studio (son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sürüm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JDK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gömülü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Android SDK, Emulator, Platform Tools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Güncel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Java/Kotlin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desteği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596EC4B-7313-04AA-EEDC-83248D17EEA6}"/>
              </a:ext>
            </a:extLst>
          </p:cNvPr>
          <p:cNvSpPr txBox="1"/>
          <p:nvPr/>
        </p:nvSpPr>
        <p:spPr>
          <a:xfrm>
            <a:off x="4564597" y="9147264"/>
            <a:ext cx="9302496" cy="2729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📱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Cihaz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Desteği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Fiziksel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cihazı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önerilir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(Android 10+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sürümünde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USB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ayıklama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(Developer Options)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aktif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edilmeli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Gerçek Cihaz Yoksa Virtual Device (</a:t>
            </a:r>
            <a:r>
              <a:rPr lang="tr-TR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Emulator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ADB1792E-4071-2485-1E2A-1C34C97C7C44}"/>
              </a:ext>
            </a:extLst>
          </p:cNvPr>
          <p:cNvSpPr txBox="1"/>
          <p:nvPr/>
        </p:nvSpPr>
        <p:spPr>
          <a:xfrm>
            <a:off x="14519365" y="9272988"/>
            <a:ext cx="9302496" cy="27295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🌐 Ek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Koşullar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Temel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programlama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bilgisi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(Java/Kotlin)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Git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gibi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versiyon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sistemlerine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giriş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seviyesi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hakimiyet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E6408B0-703C-B81C-62B5-3A35448D7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981" y="783013"/>
            <a:ext cx="3854849" cy="3854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74567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Montserrat Bold"/>
        <a:ea typeface="Montserrat Bold"/>
        <a:cs typeface="Montserrat Bold"/>
      </a:majorFont>
      <a:minorFont>
        <a:latin typeface="Montserrat Bold"/>
        <a:ea typeface="Montserrat Bold"/>
        <a:cs typeface="Montserrat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1184617"/>
            <a:satOff val="-51665"/>
            <a:lumOff val="-25708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 Light"/>
            <a:ea typeface="Montserrat Light"/>
            <a:cs typeface="Montserrat Light"/>
            <a:sym typeface="Montserra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boto Light"/>
            <a:ea typeface="Roboto Light"/>
            <a:cs typeface="Roboto Light"/>
            <a:sym typeface="Robo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Montserrat Bold"/>
        <a:ea typeface="Montserrat Bold"/>
        <a:cs typeface="Montserrat Bold"/>
      </a:majorFont>
      <a:minorFont>
        <a:latin typeface="Montserrat Bold"/>
        <a:ea typeface="Montserrat Bold"/>
        <a:cs typeface="Montserrat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1184617"/>
            <a:satOff val="-51665"/>
            <a:lumOff val="-25708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 Light"/>
            <a:ea typeface="Montserrat Light"/>
            <a:cs typeface="Montserrat Light"/>
            <a:sym typeface="Montserra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boto Light"/>
            <a:ea typeface="Roboto Light"/>
            <a:cs typeface="Roboto Light"/>
            <a:sym typeface="Robo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{084A97A0-3FA8-3D46-B641-D284F2925014}tf10001071</Template>
  <TotalTime>2779</TotalTime>
  <Words>1254</Words>
  <Application>Microsoft Office PowerPoint</Application>
  <PresentationFormat>Özel</PresentationFormat>
  <Paragraphs>146</Paragraphs>
  <Slides>11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Helvetica Neue</vt:lpstr>
      <vt:lpstr>Montserrat Bold</vt:lpstr>
      <vt:lpstr>Roboto Light</vt:lpstr>
      <vt:lpstr>Tahoma</vt:lpstr>
      <vt:lpstr>Wingdings</vt:lpstr>
      <vt:lpstr>21_BasicWhite</vt:lpstr>
      <vt:lpstr>Custom 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Ekrem</dc:creator>
  <cp:lastModifiedBy>Ekrem Eşref  KILINÇ</cp:lastModifiedBy>
  <cp:revision>41</cp:revision>
  <dcterms:modified xsi:type="dcterms:W3CDTF">2025-09-11T23:32:05Z</dcterms:modified>
</cp:coreProperties>
</file>